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300" r:id="rId4"/>
    <p:sldId id="330" r:id="rId5"/>
    <p:sldId id="271" r:id="rId6"/>
    <p:sldId id="302" r:id="rId7"/>
    <p:sldId id="301" r:id="rId8"/>
    <p:sldId id="272" r:id="rId9"/>
    <p:sldId id="304" r:id="rId10"/>
    <p:sldId id="331" r:id="rId11"/>
    <p:sldId id="303" r:id="rId12"/>
    <p:sldId id="257" r:id="rId13"/>
    <p:sldId id="305" r:id="rId14"/>
    <p:sldId id="273" r:id="rId15"/>
    <p:sldId id="306" r:id="rId16"/>
    <p:sldId id="274" r:id="rId17"/>
    <p:sldId id="332" r:id="rId18"/>
    <p:sldId id="258" r:id="rId19"/>
    <p:sldId id="307" r:id="rId20"/>
    <p:sldId id="275" r:id="rId21"/>
    <p:sldId id="308" r:id="rId22"/>
    <p:sldId id="309" r:id="rId23"/>
    <p:sldId id="333" r:id="rId24"/>
    <p:sldId id="259" r:id="rId25"/>
    <p:sldId id="276" r:id="rId26"/>
    <p:sldId id="310" r:id="rId27"/>
    <p:sldId id="346" r:id="rId28"/>
    <p:sldId id="277" r:id="rId29"/>
    <p:sldId id="278" r:id="rId30"/>
    <p:sldId id="260" r:id="rId31"/>
    <p:sldId id="334" r:id="rId32"/>
    <p:sldId id="279" r:id="rId33"/>
    <p:sldId id="335" r:id="rId34"/>
    <p:sldId id="263" r:id="rId35"/>
    <p:sldId id="336" r:id="rId36"/>
    <p:sldId id="311" r:id="rId37"/>
    <p:sldId id="312" r:id="rId38"/>
    <p:sldId id="313" r:id="rId39"/>
    <p:sldId id="314" r:id="rId40"/>
    <p:sldId id="281" r:id="rId41"/>
    <p:sldId id="261" r:id="rId42"/>
    <p:sldId id="315" r:id="rId43"/>
    <p:sldId id="282" r:id="rId44"/>
    <p:sldId id="337" r:id="rId45"/>
    <p:sldId id="262" r:id="rId46"/>
    <p:sldId id="283" r:id="rId47"/>
    <p:sldId id="338" r:id="rId48"/>
    <p:sldId id="284" r:id="rId49"/>
    <p:sldId id="339" r:id="rId50"/>
    <p:sldId id="285" r:id="rId51"/>
    <p:sldId id="316" r:id="rId52"/>
    <p:sldId id="317" r:id="rId53"/>
    <p:sldId id="264" r:id="rId54"/>
    <p:sldId id="318" r:id="rId55"/>
    <p:sldId id="340" r:id="rId56"/>
    <p:sldId id="344" r:id="rId57"/>
    <p:sldId id="319" r:id="rId58"/>
    <p:sldId id="286" r:id="rId59"/>
    <p:sldId id="341" r:id="rId60"/>
    <p:sldId id="265" r:id="rId61"/>
    <p:sldId id="342" r:id="rId62"/>
    <p:sldId id="287" r:id="rId63"/>
    <p:sldId id="288" r:id="rId64"/>
    <p:sldId id="289" r:id="rId65"/>
    <p:sldId id="320" r:id="rId66"/>
    <p:sldId id="321" r:id="rId67"/>
    <p:sldId id="266" r:id="rId68"/>
    <p:sldId id="292" r:id="rId69"/>
    <p:sldId id="322" r:id="rId70"/>
    <p:sldId id="343" r:id="rId71"/>
    <p:sldId id="294" r:id="rId72"/>
    <p:sldId id="345" r:id="rId73"/>
    <p:sldId id="323" r:id="rId74"/>
    <p:sldId id="267" r:id="rId75"/>
    <p:sldId id="324" r:id="rId76"/>
    <p:sldId id="295" r:id="rId77"/>
    <p:sldId id="326" r:id="rId78"/>
    <p:sldId id="325" r:id="rId79"/>
    <p:sldId id="296" r:id="rId80"/>
    <p:sldId id="297" r:id="rId81"/>
    <p:sldId id="329" r:id="rId82"/>
    <p:sldId id="268" r:id="rId83"/>
    <p:sldId id="298" r:id="rId84"/>
    <p:sldId id="327" r:id="rId85"/>
    <p:sldId id="328"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879" y="6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2538528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1262315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186801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35688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52787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65361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3670496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192936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10724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220141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BC016-163D-45AE-931D-667EDD41280C}" type="datetimeFigureOut">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7DBAD-52E9-4E13-92A2-14E945CA7075}" type="slidenum">
              <a:rPr lang="en-US" smtClean="0"/>
              <a:t>‹#›</a:t>
            </a:fld>
            <a:endParaRPr lang="en-US" dirty="0"/>
          </a:p>
        </p:txBody>
      </p:sp>
    </p:spTree>
    <p:extLst>
      <p:ext uri="{BB962C8B-B14F-4D97-AF65-F5344CB8AC3E}">
        <p14:creationId xmlns:p14="http://schemas.microsoft.com/office/powerpoint/2010/main" val="1107461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BC016-163D-45AE-931D-667EDD41280C}" type="datetimeFigureOut">
              <a:rPr lang="en-US" smtClean="0"/>
              <a:t>1/13/2022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7DBAD-52E9-4E13-92A2-14E945CA7075}" type="slidenum">
              <a:rPr lang="en-US" smtClean="0"/>
              <a:t>‹#›</a:t>
            </a:fld>
            <a:endParaRPr lang="en-US" dirty="0"/>
          </a:p>
        </p:txBody>
      </p:sp>
    </p:spTree>
    <p:extLst>
      <p:ext uri="{BB962C8B-B14F-4D97-AF65-F5344CB8AC3E}">
        <p14:creationId xmlns:p14="http://schemas.microsoft.com/office/powerpoint/2010/main" val="66184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1-l-9WA-55s"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X1_2NwmIobU"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s://www.youtube.com/watch?v=mvv51TJvDe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uDA9IwZMyH4"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oCD5G-4BlBw"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20Hwy_UrY"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TqtB1yde-RU"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history.com/topics/us-states/washington-dc/videos/ask-history-first-us-capital"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CLgA6jdttJw"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DTe_Kv1CvyE"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hyperlink" Target="https://www.youtube.com/watch?v=afl1ZUkOS-Y"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sa-5E1SsEnU"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guurFhe4pZ8"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N88PyMoMW6g"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BDue_xIphv0"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m_VdRgpHUMY"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bYaTSImrDxc"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history.com/topics/louisiana-purchase/videos/louisiana-purchase-doubles-size-of-america" TargetMode="Externa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history.com/topics/louisiana-purchase/videos/louisiana-purchase-doubles-size-of-america"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5vnuFJSMYkY"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history.com/topics/lewis-and-clark/videos/lewis--clark-expedition-charts-new-territory"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ZGZX8I6_qE" TargetMode="Externa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mWYFwl93uCM&amp;t=1s" TargetMode="Externa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YFFZYJzv8-I"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hyperlink" Target="https://www.youtube.com/watch?v=wZAScTSZrCs" TargetMode="Externa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OLSsswr6z9Y" TargetMode="External"/><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hyperlink" Target="https://www.youtube.com/watch?v=VjsqZHb32G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0wboCdgzLHg"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Ui8OCiZsWGw" TargetMode="Externa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5d7Toc2wuSQ" TargetMode="External"/><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hyperlink" Target="https://www.youtube.com/watch?v=vXFy3g6oxAc" TargetMode="External"/><Relationship Id="rId4" Type="http://schemas.openxmlformats.org/officeDocument/2006/relationships/hyperlink" Target="https://www.youtube.com/watch?v=lTTvKwCylFY"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Cll52DqXGOA" TargetMode="Externa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hyperlink" Target="https://www.youtube.com/watch?v=_3Ox6vGteek"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hyperlink" Target="https://www.youtube.com/watch?v=Bw5iPnckEeA" TargetMode="Externa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bSaZ1n123SU"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PatU9kzs-bA"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zghiyChI5-U"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hyperlink" Target="https://www.youtube.com/watch?v=n8fZRMoPlHo"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hyperlink" Target="https://www.youtube.com/watch?v=NrjKCr7tixU" TargetMode="Externa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1RKBiHeflwk" TargetMode="Externa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HhMNLI1hmgY" TargetMode="External"/><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hyperlink" Target="https://www.youtube.com/watch?v=jL3BOfrSDqo" TargetMode="External"/><Relationship Id="rId4" Type="http://schemas.openxmlformats.org/officeDocument/2006/relationships/hyperlink" Target="https://www.youtube.com/watch?v=cQBZF7b2Yv8"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wuwsx4MaaL4" TargetMode="External"/><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hyperlink" Target="https://www.youtube.com/watch?v=5pxFNWlV1i0" TargetMode="External"/><Relationship Id="rId4" Type="http://schemas.openxmlformats.org/officeDocument/2006/relationships/hyperlink" Target="https://www.youtube.com/watch?v=u2cE2byzhP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CnRQ8-MMX28" TargetMode="External"/><Relationship Id="rId7" Type="http://schemas.openxmlformats.org/officeDocument/2006/relationships/hyperlink" Target="http://www.cbsnews.com/news/the-1814-burning-of-washington-d-c/2/" TargetMode="Externa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hyperlink" Target="https://www.youtube.com/watch?v=uxmYkyqdoNI" TargetMode="External"/><Relationship Id="rId5" Type="http://schemas.openxmlformats.org/officeDocument/2006/relationships/hyperlink" Target="https://www.youtube.com/watch?v=X3-6zugC2Ug" TargetMode="External"/><Relationship Id="rId4" Type="http://schemas.openxmlformats.org/officeDocument/2006/relationships/hyperlink" Target="https://www.youtube.com/watch?v=iiVryYnzmd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Fv3VyusNJ-Q"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hyperlink" Target="https://www.youtube.com/watch?v=YuEWXvhLeRA" TargetMode="External"/><Relationship Id="rId3" Type="http://schemas.openxmlformats.org/officeDocument/2006/relationships/hyperlink" Target="https://www.youtube.com/watch?v=bWQLZoIFwtA" TargetMode="External"/><Relationship Id="rId7" Type="http://schemas.openxmlformats.org/officeDocument/2006/relationships/hyperlink" Target="http://wgno.com/2017/01/05/a-brief-history-the-battle-of-new-orleans/" TargetMode="External"/><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hyperlink" Target="https://www.youtube.com/watch?v=DSTKE85yXl4" TargetMode="External"/><Relationship Id="rId5" Type="http://schemas.openxmlformats.org/officeDocument/2006/relationships/hyperlink" Target="http://npg.si.edu/exhibit/1812/pop-ups/video_horseshoe.html" TargetMode="External"/><Relationship Id="rId4" Type="http://schemas.openxmlformats.org/officeDocument/2006/relationships/hyperlink" Target="https://www.youtube.com/watch?v=J5KmQID0b-o"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hyperlink" Target="https://www.youtube.com/watch?v=yWuIfkhKpUw"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Of9SypRSbAs" TargetMode="Externa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FhEMka0gHXo" TargetMode="External"/><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hyperlink" Target="https://www.youtube.com/watch?v=tqmUpVtmu5Q" TargetMode="External"/><Relationship Id="rId4" Type="http://schemas.openxmlformats.org/officeDocument/2006/relationships/hyperlink" Target="https://www.youtube.com/watch?v=Jhvog0gxF8Y"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533400"/>
            <a:ext cx="5867400" cy="3810000"/>
          </a:xfrm>
          <a:prstGeom prst="rect">
            <a:avLst/>
          </a:prstGeom>
        </p:spPr>
        <p:txBody>
          <a:bodyPr wrap="none">
            <a:prstTxWarp prst="textPlain">
              <a:avLst/>
            </a:prstTxWarp>
            <a:spAutoFit/>
          </a:bodyPr>
          <a:lstStyle/>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PRESIDENCY OF</a:t>
            </a:r>
          </a:p>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 GEORGE </a:t>
            </a:r>
          </a:p>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WASHINGTON</a:t>
            </a:r>
          </a:p>
        </p:txBody>
      </p:sp>
      <p:sp>
        <p:nvSpPr>
          <p:cNvPr id="10" name="Rectangle 9"/>
          <p:cNvSpPr/>
          <p:nvPr/>
        </p:nvSpPr>
        <p:spPr>
          <a:xfrm>
            <a:off x="533400" y="5105400"/>
            <a:ext cx="4038600" cy="822346"/>
          </a:xfrm>
          <a:prstGeom prst="rect">
            <a:avLst/>
          </a:prstGeom>
        </p:spPr>
        <p:txBody>
          <a:bodyPr wrap="none">
            <a:prstTxWarp prst="textPlain">
              <a:avLst/>
            </a:prstTxWarp>
            <a:spAutoFit/>
          </a:bodyPr>
          <a:lstStyle/>
          <a:p>
            <a:pPr lvl="0"/>
            <a:r>
              <a:rPr lang="en-US" b="1" dirty="0">
                <a:solidFill>
                  <a:sysClr val="windowText" lastClr="000000"/>
                </a:solidFill>
                <a:latin typeface="Century Gothic" panose="020B0502020202020204" pitchFamily="34" charset="0"/>
              </a:rPr>
              <a:t>1789-1797</a:t>
            </a:r>
          </a:p>
        </p:txBody>
      </p:sp>
      <p:sp>
        <p:nvSpPr>
          <p:cNvPr id="2" name="Rectangle 1"/>
          <p:cNvSpPr/>
          <p:nvPr/>
        </p:nvSpPr>
        <p:spPr>
          <a:xfrm>
            <a:off x="142702" y="6242447"/>
            <a:ext cx="4572000" cy="369332"/>
          </a:xfrm>
          <a:prstGeom prst="rect">
            <a:avLst/>
          </a:prstGeom>
        </p:spPr>
        <p:txBody>
          <a:bodyPr>
            <a:spAutoFit/>
          </a:bodyPr>
          <a:lstStyle/>
          <a:p>
            <a:r>
              <a:rPr lang="en-US" dirty="0">
                <a:hlinkClick r:id="rId3"/>
              </a:rPr>
              <a:t>George Washington in 60 Seconds </a:t>
            </a:r>
            <a:endParaRPr lang="en-US" dirty="0"/>
          </a:p>
        </p:txBody>
      </p:sp>
    </p:spTree>
    <p:extLst>
      <p:ext uri="{BB962C8B-B14F-4D97-AF65-F5344CB8AC3E}">
        <p14:creationId xmlns:p14="http://schemas.microsoft.com/office/powerpoint/2010/main" val="391365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0882" y="1752600"/>
            <a:ext cx="6313718" cy="4662815"/>
          </a:xfrm>
          <a:prstGeom prst="rect">
            <a:avLst/>
          </a:prstGeom>
          <a:solidFill>
            <a:schemeClr val="bg1">
              <a:alpha val="60000"/>
            </a:schemeClr>
          </a:solidFill>
        </p:spPr>
        <p:txBody>
          <a:bodyPr wrap="square">
            <a:spAutoFit/>
          </a:bodyPr>
          <a:lstStyle/>
          <a:p>
            <a:pPr marL="457200" indent="-457200">
              <a:buFont typeface="Arial" panose="020B0604020202020204" pitchFamily="34" charset="0"/>
              <a:buChar char="•"/>
            </a:pPr>
            <a:r>
              <a:rPr lang="en-US" sz="3300" b="1" dirty="0">
                <a:latin typeface="Century Gothic" panose="020B0502020202020204" pitchFamily="34" charset="0"/>
              </a:rPr>
              <a:t>Pay off national debt</a:t>
            </a:r>
          </a:p>
          <a:p>
            <a:pPr marL="457200" indent="-457200">
              <a:buFont typeface="Arial" panose="020B0604020202020204" pitchFamily="34" charset="0"/>
              <a:buChar char="•"/>
            </a:pPr>
            <a:r>
              <a:rPr lang="en-US" sz="3300" b="1" dirty="0">
                <a:latin typeface="Century Gothic" panose="020B0502020202020204" pitchFamily="34" charset="0"/>
              </a:rPr>
              <a:t>Assume the debts of the states</a:t>
            </a:r>
          </a:p>
          <a:p>
            <a:pPr marL="457200" indent="-457200">
              <a:buFont typeface="Arial" panose="020B0604020202020204" pitchFamily="34" charset="0"/>
              <a:buChar char="•"/>
            </a:pPr>
            <a:r>
              <a:rPr lang="en-US" sz="3300" b="1" dirty="0">
                <a:latin typeface="Century Gothic" panose="020B0502020202020204" pitchFamily="34" charset="0"/>
              </a:rPr>
              <a:t>A compromise with Jefferson established the nation’s capital in the South along the Potomac River (will be named Washington after his death)</a:t>
            </a:r>
          </a:p>
        </p:txBody>
      </p:sp>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HAMILTON’S FINANCIAL PROGRAM</a:t>
            </a:r>
          </a:p>
        </p:txBody>
      </p:sp>
      <p:sp>
        <p:nvSpPr>
          <p:cNvPr id="4" name="Rectangle 3"/>
          <p:cNvSpPr/>
          <p:nvPr/>
        </p:nvSpPr>
        <p:spPr>
          <a:xfrm>
            <a:off x="10882" y="1069571"/>
            <a:ext cx="9133118" cy="646331"/>
          </a:xfrm>
          <a:prstGeom prst="rect">
            <a:avLst/>
          </a:prstGeom>
          <a:solidFill>
            <a:schemeClr val="bg1">
              <a:alpha val="60000"/>
            </a:schemeClr>
          </a:solidFill>
        </p:spPr>
        <p:txBody>
          <a:bodyPr wrap="square">
            <a:spAutoFit/>
          </a:bodyPr>
          <a:lstStyle/>
          <a:p>
            <a:pPr lvl="0"/>
            <a:r>
              <a:rPr lang="en-US" sz="3600" b="1" dirty="0">
                <a:solidFill>
                  <a:prstClr val="black"/>
                </a:solidFill>
                <a:latin typeface="Century Gothic" panose="020B0502020202020204" pitchFamily="34" charset="0"/>
              </a:rPr>
              <a:t>WHAT PASSED THROUGH CONGRESS:</a:t>
            </a:r>
          </a:p>
        </p:txBody>
      </p:sp>
    </p:spTree>
    <p:extLst>
      <p:ext uri="{BB962C8B-B14F-4D97-AF65-F5344CB8AC3E}">
        <p14:creationId xmlns:p14="http://schemas.microsoft.com/office/powerpoint/2010/main" val="433586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6200" y="1828800"/>
            <a:ext cx="6542318" cy="4278094"/>
          </a:xfrm>
          <a:prstGeom prst="rect">
            <a:avLst/>
          </a:prstGeom>
          <a:solidFill>
            <a:schemeClr val="bg1">
              <a:alpha val="60000"/>
            </a:schemeClr>
          </a:solidFill>
        </p:spPr>
        <p:txBody>
          <a:bodyPr wrap="square">
            <a:spAutoFit/>
          </a:bodyPr>
          <a:lstStyle/>
          <a:p>
            <a:pPr marL="457200" indent="-457200">
              <a:buFont typeface="Arial" panose="020B0604020202020204" pitchFamily="34" charset="0"/>
              <a:buChar char="•"/>
            </a:pPr>
            <a:r>
              <a:rPr lang="en-US" sz="3400" b="1" dirty="0">
                <a:latin typeface="Century Gothic" panose="020B0502020202020204" pitchFamily="34" charset="0"/>
              </a:rPr>
              <a:t>Tariff rates were lower than what Hamilton wanted, but he persuaded Congress to pass excise taxes, particularly one on whiskey</a:t>
            </a:r>
          </a:p>
          <a:p>
            <a:pPr marL="457200" indent="-457200">
              <a:buFont typeface="Arial" panose="020B0604020202020204" pitchFamily="34" charset="0"/>
              <a:buChar char="•"/>
            </a:pPr>
            <a:r>
              <a:rPr lang="en-US" sz="3400" b="1" dirty="0">
                <a:latin typeface="Century Gothic" panose="020B0502020202020204" pitchFamily="34" charset="0"/>
              </a:rPr>
              <a:t>Established a National Bank  (argument whether or not this was constitutional)</a:t>
            </a:r>
          </a:p>
        </p:txBody>
      </p:sp>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HAMILTON’S FINANCIAL PROGRAM</a:t>
            </a:r>
          </a:p>
        </p:txBody>
      </p:sp>
      <p:sp>
        <p:nvSpPr>
          <p:cNvPr id="8" name="Rectangle 7"/>
          <p:cNvSpPr/>
          <p:nvPr/>
        </p:nvSpPr>
        <p:spPr>
          <a:xfrm>
            <a:off x="10882" y="1069571"/>
            <a:ext cx="9133118" cy="646331"/>
          </a:xfrm>
          <a:prstGeom prst="rect">
            <a:avLst/>
          </a:prstGeom>
          <a:solidFill>
            <a:schemeClr val="bg1">
              <a:alpha val="60000"/>
            </a:schemeClr>
          </a:solidFill>
        </p:spPr>
        <p:txBody>
          <a:bodyPr wrap="square">
            <a:spAutoFit/>
          </a:bodyPr>
          <a:lstStyle/>
          <a:p>
            <a:pPr lvl="0"/>
            <a:r>
              <a:rPr lang="en-US" sz="3600" b="1" dirty="0">
                <a:solidFill>
                  <a:prstClr val="black"/>
                </a:solidFill>
                <a:latin typeface="Century Gothic" panose="020B0502020202020204" pitchFamily="34" charset="0"/>
              </a:rPr>
              <a:t>WHAT PASSED THROUGH CONGRESS:</a:t>
            </a:r>
          </a:p>
        </p:txBody>
      </p:sp>
    </p:spTree>
    <p:extLst>
      <p:ext uri="{BB962C8B-B14F-4D97-AF65-F5344CB8AC3E}">
        <p14:creationId xmlns:p14="http://schemas.microsoft.com/office/powerpoint/2010/main" val="245022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0" y="1232007"/>
            <a:ext cx="9101667" cy="5632311"/>
          </a:xfrm>
          <a:prstGeom prst="rect">
            <a:avLst/>
          </a:prstGeom>
          <a:solidFill>
            <a:schemeClr val="bg2">
              <a:lumMod val="90000"/>
              <a:alpha val="55000"/>
            </a:schemeClr>
          </a:solidFill>
        </p:spPr>
        <p:txBody>
          <a:bodyPr wrap="square">
            <a:spAutoFit/>
          </a:bodyPr>
          <a:lstStyle/>
          <a:p>
            <a:pPr marL="457200" indent="-457200">
              <a:buFont typeface="Arial" panose="020B0604020202020204" pitchFamily="34" charset="0"/>
              <a:buChar char="•"/>
            </a:pPr>
            <a:r>
              <a:rPr lang="en-US" sz="3600" b="1" dirty="0">
                <a:latin typeface="Century Gothic" panose="020B0502020202020204" pitchFamily="34" charset="0"/>
              </a:rPr>
              <a:t>Americans generally supported the cause of the French people, but were horrified by the mass executions and mob hysteria</a:t>
            </a:r>
          </a:p>
          <a:p>
            <a:pPr marL="457200" indent="-457200">
              <a:buFont typeface="Arial" panose="020B0604020202020204" pitchFamily="34" charset="0"/>
              <a:buChar char="•"/>
            </a:pPr>
            <a:r>
              <a:rPr lang="en-US" sz="3600" b="1" dirty="0">
                <a:latin typeface="Century Gothic" panose="020B0502020202020204" pitchFamily="34" charset="0"/>
              </a:rPr>
              <a:t>PROCLAMATION OF NEUTRALITY 1793 – proclaimed U.S. neutrality in the French Revolution and the European wars (Thomas Jefferson resigned over this proclamation)</a:t>
            </a:r>
          </a:p>
          <a:p>
            <a:pPr marL="457200" indent="-457200">
              <a:buFont typeface="Arial" panose="020B0604020202020204" pitchFamily="34" charset="0"/>
              <a:buChar char="•"/>
            </a:pPr>
            <a:endParaRPr lang="en-US" sz="3600" b="1" dirty="0">
              <a:latin typeface="Century Gothic" panose="020B0502020202020204" pitchFamily="34" charset="0"/>
            </a:endParaRP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FRENCH REVOLUTION</a:t>
            </a:r>
          </a:p>
        </p:txBody>
      </p:sp>
      <p:sp>
        <p:nvSpPr>
          <p:cNvPr id="6" name="Rectangle 5"/>
          <p:cNvSpPr/>
          <p:nvPr/>
        </p:nvSpPr>
        <p:spPr>
          <a:xfrm>
            <a:off x="609600" y="6407085"/>
            <a:ext cx="3124200" cy="369332"/>
          </a:xfrm>
          <a:prstGeom prst="rect">
            <a:avLst/>
          </a:prstGeom>
          <a:noFill/>
        </p:spPr>
        <p:txBody>
          <a:bodyPr wrap="square">
            <a:spAutoFit/>
          </a:bodyPr>
          <a:lstStyle/>
          <a:p>
            <a:r>
              <a:rPr lang="en-US" dirty="0">
                <a:hlinkClick r:id="rId3"/>
              </a:rPr>
              <a:t>French Revolution in 9 Minutes </a:t>
            </a:r>
            <a:endParaRPr lang="en-US" dirty="0"/>
          </a:p>
        </p:txBody>
      </p:sp>
      <p:sp>
        <p:nvSpPr>
          <p:cNvPr id="7" name="Rectangle 6"/>
          <p:cNvSpPr/>
          <p:nvPr/>
        </p:nvSpPr>
        <p:spPr>
          <a:xfrm>
            <a:off x="4603865" y="6401543"/>
            <a:ext cx="2711335" cy="369332"/>
          </a:xfrm>
          <a:prstGeom prst="rect">
            <a:avLst/>
          </a:prstGeom>
          <a:noFill/>
        </p:spPr>
        <p:txBody>
          <a:bodyPr wrap="square">
            <a:spAutoFit/>
          </a:bodyPr>
          <a:lstStyle/>
          <a:p>
            <a:r>
              <a:rPr lang="en-US" dirty="0">
                <a:hlinkClick r:id="rId4"/>
              </a:rPr>
              <a:t>Proclamation of Neutrality </a:t>
            </a:r>
            <a:endParaRPr lang="en-US" dirty="0"/>
          </a:p>
        </p:txBody>
      </p:sp>
    </p:spTree>
    <p:extLst>
      <p:ext uri="{BB962C8B-B14F-4D97-AF65-F5344CB8AC3E}">
        <p14:creationId xmlns:p14="http://schemas.microsoft.com/office/powerpoint/2010/main" val="2035284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305463" y="1242038"/>
            <a:ext cx="5867400" cy="5339923"/>
          </a:xfrm>
          <a:prstGeom prst="rect">
            <a:avLst/>
          </a:prstGeom>
          <a:solidFill>
            <a:schemeClr val="bg2">
              <a:lumMod val="90000"/>
              <a:alpha val="55000"/>
            </a:schemeClr>
          </a:solidFill>
        </p:spPr>
        <p:txBody>
          <a:bodyPr wrap="square">
            <a:spAutoFit/>
          </a:bodyPr>
          <a:lstStyle/>
          <a:p>
            <a:pPr marL="457200" indent="-457200">
              <a:buFont typeface="Arial" panose="020B0604020202020204" pitchFamily="34" charset="0"/>
              <a:buChar char="•"/>
            </a:pPr>
            <a:r>
              <a:rPr lang="en-US" sz="3100" b="1" dirty="0">
                <a:latin typeface="Century Gothic" panose="020B0502020202020204" pitchFamily="34" charset="0"/>
              </a:rPr>
              <a:t>French minister to the U.S. appealed directly to the American people to support the French cause</a:t>
            </a:r>
          </a:p>
          <a:p>
            <a:pPr marL="457200" indent="-457200">
              <a:buFont typeface="Arial" panose="020B0604020202020204" pitchFamily="34" charset="0"/>
              <a:buChar char="•"/>
            </a:pPr>
            <a:r>
              <a:rPr lang="en-US" sz="3100" b="1" dirty="0">
                <a:latin typeface="Century Gothic" panose="020B0502020202020204" pitchFamily="34" charset="0"/>
              </a:rPr>
              <a:t>Washington requested that France remove the diplomat</a:t>
            </a:r>
          </a:p>
          <a:p>
            <a:pPr marL="457200" indent="-457200">
              <a:buFont typeface="Arial" panose="020B0604020202020204" pitchFamily="34" charset="0"/>
              <a:buChar char="•"/>
            </a:pPr>
            <a:r>
              <a:rPr lang="en-US" sz="3100" b="1" dirty="0">
                <a:latin typeface="Century Gothic" panose="020B0502020202020204" pitchFamily="34" charset="0"/>
              </a:rPr>
              <a:t>France recalled him but Genet chose to stay in the U.S. (later married and became U.S. citizen)</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FRENCH REVOLUTION</a:t>
            </a:r>
          </a:p>
        </p:txBody>
      </p:sp>
      <p:sp>
        <p:nvSpPr>
          <p:cNvPr id="3" name="Rectangle 2"/>
          <p:cNvSpPr/>
          <p:nvPr/>
        </p:nvSpPr>
        <p:spPr>
          <a:xfrm>
            <a:off x="1" y="1080023"/>
            <a:ext cx="3200400" cy="584775"/>
          </a:xfrm>
          <a:prstGeom prst="rect">
            <a:avLst/>
          </a:prstGeom>
          <a:solidFill>
            <a:schemeClr val="bg2">
              <a:lumMod val="90000"/>
              <a:alpha val="60000"/>
            </a:schemeClr>
          </a:solidFill>
        </p:spPr>
        <p:txBody>
          <a:bodyPr wrap="square">
            <a:prstTxWarp prst="textPlain">
              <a:avLst/>
            </a:prstTxWarp>
            <a:spAutoFit/>
          </a:bodyPr>
          <a:lstStyle/>
          <a:p>
            <a:r>
              <a:rPr lang="en-US" sz="3200" b="1" dirty="0">
                <a:solidFill>
                  <a:prstClr val="black"/>
                </a:solidFill>
                <a:latin typeface="Century Gothic" panose="020B0502020202020204" pitchFamily="34" charset="0"/>
              </a:rPr>
              <a:t>CITIZEN GENET </a:t>
            </a:r>
            <a:endParaRPr lang="en-US" sz="2000" dirty="0"/>
          </a:p>
        </p:txBody>
      </p:sp>
    </p:spTree>
    <p:extLst>
      <p:ext uri="{BB962C8B-B14F-4D97-AF65-F5344CB8AC3E}">
        <p14:creationId xmlns:p14="http://schemas.microsoft.com/office/powerpoint/2010/main" val="1474886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1499" y="1069788"/>
            <a:ext cx="5807130" cy="6401753"/>
          </a:xfrm>
          <a:prstGeom prst="rect">
            <a:avLst/>
          </a:prstGeom>
        </p:spPr>
        <p:txBody>
          <a:bodyPr wrap="square">
            <a:spAutoFit/>
          </a:bodyPr>
          <a:lstStyle/>
          <a:p>
            <a:pPr marL="457200" indent="-457200">
              <a:buFont typeface="Arial" panose="020B0604020202020204" pitchFamily="34" charset="0"/>
              <a:buChar char="•"/>
            </a:pPr>
            <a:r>
              <a:rPr lang="en-US" sz="2800" b="1" dirty="0">
                <a:latin typeface="Century Gothic" panose="020B0502020202020204" pitchFamily="34" charset="0"/>
              </a:rPr>
              <a:t>Chief Justice John Jay was sent to England to stop the British from searching and seizing American ships and impressing American seamen into the British navy</a:t>
            </a:r>
          </a:p>
          <a:p>
            <a:pPr marL="457200" lvl="0" indent="-457200">
              <a:buFont typeface="Arial" panose="020B0604020202020204" pitchFamily="34" charset="0"/>
              <a:buChar char="•"/>
            </a:pPr>
            <a:r>
              <a:rPr lang="en-US" sz="2800" b="1" dirty="0">
                <a:solidFill>
                  <a:prstClr val="black"/>
                </a:solidFill>
                <a:latin typeface="Century Gothic" panose="020B0502020202020204" pitchFamily="34" charset="0"/>
              </a:rPr>
              <a:t>Britain agreed to evacuate military posts on the U.S. western frontier and pay damages to American shipping</a:t>
            </a:r>
          </a:p>
          <a:p>
            <a:pPr marL="457200" indent="-457200">
              <a:buFont typeface="Arial" panose="020B0604020202020204" pitchFamily="34" charset="0"/>
              <a:buChar char="•"/>
            </a:pPr>
            <a:r>
              <a:rPr lang="en-US" sz="2800" b="1" dirty="0">
                <a:latin typeface="Century Gothic" panose="020B0502020202020204" pitchFamily="34" charset="0"/>
              </a:rPr>
              <a:t>SIGNIFICANCE – kept U.S. and Britain at peace</a:t>
            </a:r>
          </a:p>
          <a:p>
            <a:endParaRPr lang="en-US" sz="2800" b="1" dirty="0">
              <a:latin typeface="Century Gothic" panose="020B0502020202020204" pitchFamily="34" charset="0"/>
            </a:endParaRPr>
          </a:p>
          <a:p>
            <a:endParaRPr lang="en-US" dirty="0"/>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JAY TREATY 1794</a:t>
            </a:r>
          </a:p>
        </p:txBody>
      </p:sp>
      <p:sp>
        <p:nvSpPr>
          <p:cNvPr id="6" name="Rectangle 5"/>
          <p:cNvSpPr/>
          <p:nvPr/>
        </p:nvSpPr>
        <p:spPr>
          <a:xfrm>
            <a:off x="3507275" y="6277678"/>
            <a:ext cx="4572000" cy="369332"/>
          </a:xfrm>
          <a:prstGeom prst="rect">
            <a:avLst/>
          </a:prstGeom>
        </p:spPr>
        <p:txBody>
          <a:bodyPr>
            <a:spAutoFit/>
          </a:bodyPr>
          <a:lstStyle/>
          <a:p>
            <a:r>
              <a:rPr lang="en-US" dirty="0">
                <a:hlinkClick r:id="rId3"/>
              </a:rPr>
              <a:t>Jay’s Treaty Explained </a:t>
            </a:r>
            <a:endParaRPr lang="en-US" dirty="0"/>
          </a:p>
        </p:txBody>
      </p:sp>
    </p:spTree>
    <p:extLst>
      <p:ext uri="{BB962C8B-B14F-4D97-AF65-F5344CB8AC3E}">
        <p14:creationId xmlns:p14="http://schemas.microsoft.com/office/powerpoint/2010/main" val="95866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6200" y="1109505"/>
            <a:ext cx="9067800" cy="5632311"/>
          </a:xfrm>
          <a:prstGeom prst="rect">
            <a:avLst/>
          </a:prstGeom>
          <a:solidFill>
            <a:schemeClr val="bg1">
              <a:lumMod val="85000"/>
              <a:alpha val="65000"/>
            </a:schemeClr>
          </a:solidFill>
        </p:spPr>
        <p:txBody>
          <a:bodyPr wrap="square">
            <a:spAutoFit/>
          </a:bodyPr>
          <a:lstStyle/>
          <a:p>
            <a:r>
              <a:rPr lang="en-US" sz="4000" b="1" dirty="0">
                <a:latin typeface="Century Gothic" panose="020B0502020202020204" pitchFamily="34" charset="0"/>
              </a:rPr>
              <a:t>Between U.S. and Spain</a:t>
            </a:r>
          </a:p>
          <a:p>
            <a:pPr marL="285750" indent="-285750">
              <a:buFont typeface="Arial" panose="020B0604020202020204" pitchFamily="34" charset="0"/>
              <a:buChar char="•"/>
            </a:pPr>
            <a:r>
              <a:rPr lang="en-US" sz="4000" b="1" dirty="0">
                <a:latin typeface="Century Gothic" panose="020B0502020202020204" pitchFamily="34" charset="0"/>
              </a:rPr>
              <a:t>Spain agreed to open the lower Mississippi River and New Orleans to U.S. trade</a:t>
            </a:r>
          </a:p>
          <a:p>
            <a:pPr marL="285750" indent="-285750">
              <a:buFont typeface="Arial" panose="020B0604020202020204" pitchFamily="34" charset="0"/>
              <a:buChar char="•"/>
            </a:pPr>
            <a:r>
              <a:rPr lang="en-US" sz="4000" b="1" dirty="0">
                <a:latin typeface="Century Gothic" panose="020B0502020202020204" pitchFamily="34" charset="0"/>
              </a:rPr>
              <a:t>U.S. could transfer cargo in New Orleans without paying duties to the Spanish government</a:t>
            </a:r>
          </a:p>
          <a:p>
            <a:pPr marL="285750" indent="-285750">
              <a:buFont typeface="Arial" panose="020B0604020202020204" pitchFamily="34" charset="0"/>
              <a:buChar char="•"/>
            </a:pPr>
            <a:r>
              <a:rPr lang="en-US" sz="4000" b="1" dirty="0">
                <a:latin typeface="Century Gothic" panose="020B0502020202020204" pitchFamily="34" charset="0"/>
              </a:rPr>
              <a:t>Set the northern border of Spanish Florida at the 31st parallel</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PINCKNEY TREATY 1795</a:t>
            </a:r>
          </a:p>
        </p:txBody>
      </p:sp>
      <p:sp>
        <p:nvSpPr>
          <p:cNvPr id="6" name="Rectangle 5"/>
          <p:cNvSpPr/>
          <p:nvPr/>
        </p:nvSpPr>
        <p:spPr>
          <a:xfrm>
            <a:off x="7162800" y="6380951"/>
            <a:ext cx="1828800" cy="369332"/>
          </a:xfrm>
          <a:prstGeom prst="rect">
            <a:avLst/>
          </a:prstGeom>
          <a:noFill/>
        </p:spPr>
        <p:txBody>
          <a:bodyPr wrap="square">
            <a:spAutoFit/>
          </a:bodyPr>
          <a:lstStyle/>
          <a:p>
            <a:r>
              <a:rPr lang="en-US" dirty="0">
                <a:hlinkClick r:id="rId3"/>
              </a:rPr>
              <a:t>Pinckney’s Treaty </a:t>
            </a:r>
            <a:endParaRPr lang="en-US" dirty="0"/>
          </a:p>
        </p:txBody>
      </p:sp>
    </p:spTree>
    <p:extLst>
      <p:ext uri="{BB962C8B-B14F-4D97-AF65-F5344CB8AC3E}">
        <p14:creationId xmlns:p14="http://schemas.microsoft.com/office/powerpoint/2010/main" val="252795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225689"/>
            <a:ext cx="8915400" cy="5632311"/>
          </a:xfrm>
          <a:prstGeom prst="rect">
            <a:avLst/>
          </a:prstGeom>
          <a:solidFill>
            <a:schemeClr val="bg2">
              <a:alpha val="60000"/>
            </a:schemeClr>
          </a:solid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American settlers moved steadily westward into Ohio and beyond</a:t>
            </a:r>
          </a:p>
          <a:p>
            <a:pPr marL="285750" indent="-285750">
              <a:buFont typeface="Arial" panose="020B0604020202020204" pitchFamily="34" charset="0"/>
              <a:buChar char="•"/>
            </a:pPr>
            <a:r>
              <a:rPr lang="en-US" sz="3600" b="1" dirty="0">
                <a:latin typeface="Century Gothic" panose="020B0502020202020204" pitchFamily="34" charset="0"/>
              </a:rPr>
              <a:t>Settlers encroached on Native American lands</a:t>
            </a:r>
          </a:p>
          <a:p>
            <a:pPr marL="285750" indent="-285750">
              <a:buFont typeface="Arial" panose="020B0604020202020204" pitchFamily="34" charset="0"/>
              <a:buChar char="•"/>
            </a:pPr>
            <a:r>
              <a:rPr lang="en-US" sz="3600" b="1" dirty="0">
                <a:latin typeface="Century Gothic" panose="020B0502020202020204" pitchFamily="34" charset="0"/>
              </a:rPr>
              <a:t>The British supplied weapons to the Native Americans and encouraged them to attack the settlers</a:t>
            </a:r>
          </a:p>
          <a:p>
            <a:pPr marL="285750" indent="-285750">
              <a:buFont typeface="Arial" panose="020B0604020202020204" pitchFamily="34" charset="0"/>
              <a:buChar char="•"/>
            </a:pPr>
            <a:r>
              <a:rPr lang="en-US" sz="3600" b="1" dirty="0">
                <a:latin typeface="Century Gothic" panose="020B0502020202020204" pitchFamily="34" charset="0"/>
              </a:rPr>
              <a:t>U.S. army and Native Americans fought for control of the Northwest Territory</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NATIVE AMERICANS</a:t>
            </a:r>
          </a:p>
        </p:txBody>
      </p:sp>
    </p:spTree>
    <p:extLst>
      <p:ext uri="{BB962C8B-B14F-4D97-AF65-F5344CB8AC3E}">
        <p14:creationId xmlns:p14="http://schemas.microsoft.com/office/powerpoint/2010/main" val="413061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295400"/>
            <a:ext cx="8915400" cy="4154984"/>
          </a:xfrm>
          <a:prstGeom prst="rect">
            <a:avLst/>
          </a:prstGeom>
          <a:solidFill>
            <a:schemeClr val="bg2">
              <a:alpha val="60000"/>
            </a:schemeClr>
          </a:solid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1795 TREATY OF GREENVILLE – the Native Americans who lost to the U.S. Army surrendered claims in the Ohio territory and promised to open it up to settlement</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NATIVE AMERICANS</a:t>
            </a:r>
          </a:p>
        </p:txBody>
      </p:sp>
    </p:spTree>
    <p:extLst>
      <p:ext uri="{BB962C8B-B14F-4D97-AF65-F5344CB8AC3E}">
        <p14:creationId xmlns:p14="http://schemas.microsoft.com/office/powerpoint/2010/main" val="381068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143000"/>
            <a:ext cx="8915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Century Gothic" panose="020B0502020202020204" pitchFamily="34" charset="0"/>
              </a:rPr>
              <a:t>Farmers in western Pennsylvania refused to pay the federal excise tax on whiskey because they could not afford to pay it</a:t>
            </a:r>
          </a:p>
          <a:p>
            <a:pPr marL="285750" indent="-285750">
              <a:buFont typeface="Arial" panose="020B0604020202020204" pitchFamily="34" charset="0"/>
              <a:buChar char="•"/>
            </a:pPr>
            <a:r>
              <a:rPr lang="en-US" sz="2800" b="1" dirty="0">
                <a:latin typeface="Century Gothic" panose="020B0502020202020204" pitchFamily="34" charset="0"/>
              </a:rPr>
              <a:t>They defended their “liberties” by attacking the revenue (tax) collectors</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WHISKEY REBELLION 1794</a:t>
            </a:r>
          </a:p>
        </p:txBody>
      </p:sp>
      <p:sp>
        <p:nvSpPr>
          <p:cNvPr id="7" name="Rectangle 6"/>
          <p:cNvSpPr/>
          <p:nvPr/>
        </p:nvSpPr>
        <p:spPr>
          <a:xfrm>
            <a:off x="5867400" y="3059668"/>
            <a:ext cx="4572000" cy="369332"/>
          </a:xfrm>
          <a:prstGeom prst="rect">
            <a:avLst/>
          </a:prstGeom>
        </p:spPr>
        <p:txBody>
          <a:bodyPr>
            <a:spAutoFit/>
          </a:bodyPr>
          <a:lstStyle/>
          <a:p>
            <a:r>
              <a:rPr lang="en-US" dirty="0">
                <a:hlinkClick r:id="rId3"/>
              </a:rPr>
              <a:t>Illustrated Whiskey Rebellion</a:t>
            </a:r>
            <a:endParaRPr lang="en-US" dirty="0"/>
          </a:p>
        </p:txBody>
      </p:sp>
    </p:spTree>
    <p:extLst>
      <p:ext uri="{BB962C8B-B14F-4D97-AF65-F5344CB8AC3E}">
        <p14:creationId xmlns:p14="http://schemas.microsoft.com/office/powerpoint/2010/main" val="429434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8100" y="1120002"/>
            <a:ext cx="9067800" cy="5940088"/>
          </a:xfrm>
          <a:prstGeom prst="rect">
            <a:avLst/>
          </a:prstGeom>
          <a:solidFill>
            <a:schemeClr val="bg1">
              <a:lumMod val="85000"/>
              <a:alpha val="70000"/>
            </a:schemeClr>
          </a:solidFill>
        </p:spPr>
        <p:txBody>
          <a:bodyPr wrap="square" rtlCol="0">
            <a:spAutoFit/>
          </a:bodyPr>
          <a:lstStyle/>
          <a:p>
            <a:pPr marL="285750" indent="-285750">
              <a:buFont typeface="Arial" panose="020B0604020202020204" pitchFamily="34" charset="0"/>
              <a:buChar char="•"/>
            </a:pPr>
            <a:r>
              <a:rPr lang="en-US" sz="3800" b="1" dirty="0">
                <a:latin typeface="Century Gothic" panose="020B0502020202020204" pitchFamily="34" charset="0"/>
              </a:rPr>
              <a:t>Washington federalized 15,000 state militiamen</a:t>
            </a:r>
          </a:p>
          <a:p>
            <a:pPr marL="285750" indent="-285750">
              <a:buFont typeface="Arial" panose="020B0604020202020204" pitchFamily="34" charset="0"/>
              <a:buChar char="•"/>
            </a:pPr>
            <a:r>
              <a:rPr lang="en-US" sz="3800" b="1" dirty="0">
                <a:latin typeface="Century Gothic" panose="020B0502020202020204" pitchFamily="34" charset="0"/>
              </a:rPr>
              <a:t>the show of force caused the Whiskey Rebellion to collapse without bloodshed</a:t>
            </a:r>
          </a:p>
          <a:p>
            <a:pPr marL="285750" indent="-285750">
              <a:buFont typeface="Arial" panose="020B0604020202020204" pitchFamily="34" charset="0"/>
              <a:buChar char="•"/>
            </a:pPr>
            <a:r>
              <a:rPr lang="en-US" sz="3800" b="1" dirty="0">
                <a:latin typeface="Century Gothic" panose="020B0502020202020204" pitchFamily="34" charset="0"/>
              </a:rPr>
              <a:t>SIGNIFICANCE – demonstrated that the new Federal government was strong enough to deal successfully with rebellion against its laws</a:t>
            </a:r>
          </a:p>
          <a:p>
            <a:pPr marL="285750" indent="-285750">
              <a:buFont typeface="Arial" panose="020B0604020202020204" pitchFamily="34" charset="0"/>
              <a:buChar char="•"/>
            </a:pPr>
            <a:endParaRPr lang="en-US" sz="3800" b="1" dirty="0">
              <a:latin typeface="Century Gothic" panose="020B0502020202020204" pitchFamily="34" charset="0"/>
            </a:endParaRP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WHISKEY REBELLION 1794</a:t>
            </a:r>
          </a:p>
        </p:txBody>
      </p:sp>
      <p:sp>
        <p:nvSpPr>
          <p:cNvPr id="5" name="Rectangle 4"/>
          <p:cNvSpPr/>
          <p:nvPr/>
        </p:nvSpPr>
        <p:spPr>
          <a:xfrm>
            <a:off x="4876800" y="6400800"/>
            <a:ext cx="4572000" cy="369332"/>
          </a:xfrm>
          <a:prstGeom prst="rect">
            <a:avLst/>
          </a:prstGeom>
        </p:spPr>
        <p:txBody>
          <a:bodyPr>
            <a:spAutoFit/>
          </a:bodyPr>
          <a:lstStyle/>
          <a:p>
            <a:r>
              <a:rPr lang="en-US" dirty="0">
                <a:hlinkClick r:id="rId3"/>
              </a:rPr>
              <a:t>Whiskey Rebellion in One Minute </a:t>
            </a:r>
            <a:endParaRPr lang="en-US" dirty="0"/>
          </a:p>
        </p:txBody>
      </p:sp>
    </p:spTree>
    <p:extLst>
      <p:ext uri="{BB962C8B-B14F-4D97-AF65-F5344CB8AC3E}">
        <p14:creationId xmlns:p14="http://schemas.microsoft.com/office/powerpoint/2010/main" val="3598284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1173" y="1067505"/>
            <a:ext cx="4029783" cy="5509200"/>
          </a:xfrm>
          <a:prstGeom prst="rect">
            <a:avLst/>
          </a:prstGeom>
          <a:noFill/>
        </p:spPr>
        <p:txBody>
          <a:bodyPr wrap="square" rtlCol="0">
            <a:spAutoFit/>
          </a:bodyPr>
          <a:lstStyle/>
          <a:p>
            <a:pPr marL="285750" indent="-285750">
              <a:buFont typeface="Arial" panose="020B0604020202020204" pitchFamily="34" charset="0"/>
              <a:buChar char="•"/>
            </a:pPr>
            <a:r>
              <a:rPr lang="en-US" sz="3200" b="1" dirty="0">
                <a:latin typeface="Century Gothic" panose="020B0502020202020204" pitchFamily="34" charset="0"/>
              </a:rPr>
              <a:t>First Congress under the Constitution was elected in 1788 and began their first session in March 1789 in New York City (the nation’s temporary capital)</a:t>
            </a:r>
          </a:p>
        </p:txBody>
      </p:sp>
      <p:sp>
        <p:nvSpPr>
          <p:cNvPr id="5" name="Rectangle 4"/>
          <p:cNvSpPr/>
          <p:nvPr/>
        </p:nvSpPr>
        <p:spPr>
          <a:xfrm>
            <a:off x="685800" y="76200"/>
            <a:ext cx="7696200" cy="814526"/>
          </a:xfrm>
          <a:prstGeom prst="rect">
            <a:avLst/>
          </a:prstGeom>
        </p:spPr>
        <p:txBody>
          <a:bodyPr wrap="none">
            <a:prstTxWarp prst="textPlain">
              <a:avLst/>
            </a:prstTxWarp>
            <a:spAutoFit/>
          </a:bodyPr>
          <a:lstStyle/>
          <a:p>
            <a:r>
              <a:rPr lang="en-US" b="1" dirty="0">
                <a:solidFill>
                  <a:schemeClr val="bg1"/>
                </a:solidFill>
                <a:latin typeface="Century Gothic" panose="020B0502020202020204" pitchFamily="34" charset="0"/>
              </a:rPr>
              <a:t>A NEW GOVERNMENT</a:t>
            </a:r>
          </a:p>
        </p:txBody>
      </p:sp>
      <p:sp>
        <p:nvSpPr>
          <p:cNvPr id="7" name="Rectangle 6"/>
          <p:cNvSpPr/>
          <p:nvPr/>
        </p:nvSpPr>
        <p:spPr>
          <a:xfrm>
            <a:off x="152400" y="6444650"/>
            <a:ext cx="4572000" cy="369332"/>
          </a:xfrm>
          <a:prstGeom prst="rect">
            <a:avLst/>
          </a:prstGeom>
        </p:spPr>
        <p:txBody>
          <a:bodyPr>
            <a:spAutoFit/>
          </a:bodyPr>
          <a:lstStyle/>
          <a:p>
            <a:r>
              <a:rPr lang="en-US" dirty="0">
                <a:hlinkClick r:id="rId3"/>
              </a:rPr>
              <a:t>Where Was the First U.S. Capital?  </a:t>
            </a:r>
            <a:endParaRPr lang="en-US" dirty="0"/>
          </a:p>
        </p:txBody>
      </p:sp>
    </p:spTree>
    <p:extLst>
      <p:ext uri="{BB962C8B-B14F-4D97-AF65-F5344CB8AC3E}">
        <p14:creationId xmlns:p14="http://schemas.microsoft.com/office/powerpoint/2010/main" val="130447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524000" y="152738"/>
            <a:ext cx="60198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NEW STATES</a:t>
            </a:r>
          </a:p>
        </p:txBody>
      </p:sp>
    </p:spTree>
    <p:extLst>
      <p:ext uri="{BB962C8B-B14F-4D97-AF65-F5344CB8AC3E}">
        <p14:creationId xmlns:p14="http://schemas.microsoft.com/office/powerpoint/2010/main" val="2728708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905000" y="152738"/>
            <a:ext cx="527909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NEW STATES</a:t>
            </a:r>
          </a:p>
        </p:txBody>
      </p:sp>
    </p:spTree>
    <p:extLst>
      <p:ext uri="{BB962C8B-B14F-4D97-AF65-F5344CB8AC3E}">
        <p14:creationId xmlns:p14="http://schemas.microsoft.com/office/powerpoint/2010/main" val="239866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676400" y="152738"/>
            <a:ext cx="63246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NEW STATES</a:t>
            </a:r>
          </a:p>
        </p:txBody>
      </p:sp>
    </p:spTree>
    <p:extLst>
      <p:ext uri="{BB962C8B-B14F-4D97-AF65-F5344CB8AC3E}">
        <p14:creationId xmlns:p14="http://schemas.microsoft.com/office/powerpoint/2010/main" val="596531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705100" y="1147711"/>
            <a:ext cx="6286500" cy="4154984"/>
          </a:xfrm>
          <a:prstGeom prst="rect">
            <a:avLst/>
          </a:prstGeom>
          <a:solidFill>
            <a:schemeClr val="bg2">
              <a:lumMod val="90000"/>
              <a:alpha val="70000"/>
            </a:schemeClr>
          </a:solidFill>
        </p:spPr>
        <p:txBody>
          <a:bodyPr wrap="square" rtlCol="0">
            <a:spAutoFit/>
          </a:bodyPr>
          <a:lstStyle/>
          <a:p>
            <a:pPr marL="342900" indent="-342900" algn="ctr">
              <a:buFont typeface="Arial" panose="020B0604020202020204" pitchFamily="34" charset="0"/>
              <a:buChar char="•"/>
            </a:pPr>
            <a:r>
              <a:rPr lang="en-US" sz="4400" b="1" dirty="0">
                <a:latin typeface="Century Gothic" panose="020B0502020202020204" pitchFamily="34" charset="0"/>
              </a:rPr>
              <a:t>1796 – Washington announced he would not run for a 3</a:t>
            </a:r>
            <a:r>
              <a:rPr lang="en-US" sz="4400" b="1" baseline="30000" dirty="0">
                <a:latin typeface="Century Gothic" panose="020B0502020202020204" pitchFamily="34" charset="0"/>
              </a:rPr>
              <a:t>rd</a:t>
            </a:r>
            <a:r>
              <a:rPr lang="en-US" sz="4400" b="1" dirty="0">
                <a:latin typeface="Century Gothic" panose="020B0502020202020204" pitchFamily="34" charset="0"/>
              </a:rPr>
              <a:t> term (set a precedent, or example)</a:t>
            </a:r>
          </a:p>
        </p:txBody>
      </p:sp>
      <p:sp>
        <p:nvSpPr>
          <p:cNvPr id="8" name="Rectangle 7"/>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A TWO TERM PRECEDENT</a:t>
            </a:r>
          </a:p>
        </p:txBody>
      </p:sp>
    </p:spTree>
    <p:extLst>
      <p:ext uri="{BB962C8B-B14F-4D97-AF65-F5344CB8AC3E}">
        <p14:creationId xmlns:p14="http://schemas.microsoft.com/office/powerpoint/2010/main" val="90026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18533" y="1162586"/>
            <a:ext cx="9067801" cy="707886"/>
          </a:xfrm>
          <a:prstGeom prst="rect">
            <a:avLst/>
          </a:prstGeom>
          <a:solidFill>
            <a:schemeClr val="bg2">
              <a:lumMod val="90000"/>
              <a:alpha val="70000"/>
            </a:schemeClr>
          </a:solidFill>
        </p:spPr>
        <p:txBody>
          <a:bodyPr wrap="square">
            <a:spAutoFit/>
          </a:bodyPr>
          <a:lstStyle/>
          <a:p>
            <a:pPr lvl="0"/>
            <a:r>
              <a:rPr lang="en-US" sz="4000" b="1" dirty="0">
                <a:solidFill>
                  <a:prstClr val="black"/>
                </a:solidFill>
                <a:latin typeface="Century Gothic" panose="020B0502020202020204" pitchFamily="34" charset="0"/>
              </a:rPr>
              <a:t>WASHINGTON’S FAREWELL ADDRESS:</a:t>
            </a:r>
          </a:p>
        </p:txBody>
      </p:sp>
      <p:sp>
        <p:nvSpPr>
          <p:cNvPr id="8" name="Rectangle 7"/>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WASHINGTON’S FAREWELL ADDRESS</a:t>
            </a:r>
          </a:p>
        </p:txBody>
      </p:sp>
      <p:sp>
        <p:nvSpPr>
          <p:cNvPr id="9" name="Rectangle 8"/>
          <p:cNvSpPr/>
          <p:nvPr/>
        </p:nvSpPr>
        <p:spPr>
          <a:xfrm>
            <a:off x="3087359" y="1895872"/>
            <a:ext cx="6098976" cy="5016758"/>
          </a:xfrm>
          <a:prstGeom prst="rect">
            <a:avLst/>
          </a:prstGeom>
          <a:solidFill>
            <a:schemeClr val="bg2">
              <a:lumMod val="90000"/>
              <a:alpha val="70000"/>
            </a:schemeClr>
          </a:solidFill>
        </p:spPr>
        <p:txBody>
          <a:bodyPr wrap="square">
            <a:spAutoFit/>
          </a:bodyPr>
          <a:lstStyle/>
          <a:p>
            <a:pPr marL="342900" lvl="0" indent="-342900">
              <a:buFont typeface="Arial" panose="020B0604020202020204" pitchFamily="34" charset="0"/>
              <a:buChar char="•"/>
            </a:pPr>
            <a:r>
              <a:rPr lang="en-US" sz="4000" b="1" dirty="0">
                <a:solidFill>
                  <a:prstClr val="black"/>
                </a:solidFill>
                <a:latin typeface="Century Gothic" panose="020B0502020202020204" pitchFamily="34" charset="0"/>
              </a:rPr>
              <a:t>Avoid sectionalism</a:t>
            </a:r>
            <a:endParaRPr lang="en-US" sz="3200" b="1" dirty="0">
              <a:solidFill>
                <a:prstClr val="black"/>
              </a:solidFill>
              <a:latin typeface="Century Gothic" panose="020B0502020202020204" pitchFamily="34" charset="0"/>
            </a:endParaRPr>
          </a:p>
          <a:p>
            <a:pPr marL="342900" lvl="0" indent="-342900">
              <a:buFont typeface="Arial" panose="020B0604020202020204" pitchFamily="34" charset="0"/>
              <a:buChar char="•"/>
            </a:pPr>
            <a:r>
              <a:rPr lang="en-US" sz="4000" b="1" dirty="0">
                <a:solidFill>
                  <a:prstClr val="black"/>
                </a:solidFill>
                <a:latin typeface="Century Gothic" panose="020B0502020202020204" pitchFamily="34" charset="0"/>
              </a:rPr>
              <a:t>Do not get involved in European affairs</a:t>
            </a:r>
          </a:p>
          <a:p>
            <a:pPr marL="342900" lvl="0" indent="-342900">
              <a:buFont typeface="Arial" panose="020B0604020202020204" pitchFamily="34" charset="0"/>
              <a:buChar char="•"/>
            </a:pPr>
            <a:r>
              <a:rPr lang="en-US" sz="4000" b="1" dirty="0">
                <a:solidFill>
                  <a:prstClr val="black"/>
                </a:solidFill>
                <a:latin typeface="Century Gothic" panose="020B0502020202020204" pitchFamily="34" charset="0"/>
              </a:rPr>
              <a:t>Avoid permanent military alliances</a:t>
            </a:r>
          </a:p>
          <a:p>
            <a:pPr marL="342900" lvl="0" indent="-342900">
              <a:buFont typeface="Arial" panose="020B0604020202020204" pitchFamily="34" charset="0"/>
              <a:buChar char="•"/>
            </a:pPr>
            <a:r>
              <a:rPr lang="en-US" sz="4000" b="1" dirty="0">
                <a:solidFill>
                  <a:prstClr val="black"/>
                </a:solidFill>
                <a:latin typeface="Century Gothic" panose="020B0502020202020204" pitchFamily="34" charset="0"/>
              </a:rPr>
              <a:t>Do not form political parties</a:t>
            </a:r>
          </a:p>
          <a:p>
            <a:pPr marL="342900" lvl="0" indent="-342900">
              <a:buFont typeface="Arial" panose="020B0604020202020204" pitchFamily="34" charset="0"/>
              <a:buChar char="•"/>
            </a:pPr>
            <a:endParaRPr lang="en-US" sz="4000" b="1" dirty="0">
              <a:solidFill>
                <a:prstClr val="black"/>
              </a:solidFill>
              <a:latin typeface="Century Gothic" panose="020B0502020202020204" pitchFamily="34" charset="0"/>
            </a:endParaRPr>
          </a:p>
        </p:txBody>
      </p:sp>
      <p:sp>
        <p:nvSpPr>
          <p:cNvPr id="3" name="Rectangle 2"/>
          <p:cNvSpPr/>
          <p:nvPr/>
        </p:nvSpPr>
        <p:spPr>
          <a:xfrm>
            <a:off x="5257800" y="6401663"/>
            <a:ext cx="4572000" cy="369332"/>
          </a:xfrm>
          <a:prstGeom prst="rect">
            <a:avLst/>
          </a:prstGeom>
        </p:spPr>
        <p:txBody>
          <a:bodyPr>
            <a:spAutoFit/>
          </a:bodyPr>
          <a:lstStyle/>
          <a:p>
            <a:r>
              <a:rPr lang="en-US" dirty="0">
                <a:hlinkClick r:id="rId3"/>
              </a:rPr>
              <a:t>George Washington’s Farewell Address </a:t>
            </a:r>
            <a:endParaRPr lang="en-US" dirty="0"/>
          </a:p>
        </p:txBody>
      </p:sp>
    </p:spTree>
    <p:extLst>
      <p:ext uri="{BB962C8B-B14F-4D97-AF65-F5344CB8AC3E}">
        <p14:creationId xmlns:p14="http://schemas.microsoft.com/office/powerpoint/2010/main" val="3050816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additive="base">
                                        <p:cTn id="2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42702" y="1070353"/>
            <a:ext cx="8915400" cy="2862322"/>
          </a:xfrm>
          <a:prstGeom prst="rect">
            <a:avLst/>
          </a:prstGeom>
          <a:no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Washington’s election by unanimous vote of the Electoral College led people to believe that political parties were not needed and therefore would not arise.</a:t>
            </a:r>
          </a:p>
        </p:txBody>
      </p:sp>
      <p:sp>
        <p:nvSpPr>
          <p:cNvPr id="8" name="Rectangle 7"/>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POLITICAL PARTIES</a:t>
            </a:r>
          </a:p>
        </p:txBody>
      </p:sp>
      <p:sp>
        <p:nvSpPr>
          <p:cNvPr id="3" name="Rectangle 2"/>
          <p:cNvSpPr/>
          <p:nvPr/>
        </p:nvSpPr>
        <p:spPr>
          <a:xfrm>
            <a:off x="293385" y="4267200"/>
            <a:ext cx="8698215" cy="1200329"/>
          </a:xfrm>
          <a:prstGeom prst="rect">
            <a:avLst/>
          </a:prstGeom>
          <a:solidFill>
            <a:schemeClr val="bg1">
              <a:alpha val="60000"/>
            </a:schemeClr>
          </a:solidFill>
        </p:spPr>
        <p:txBody>
          <a:bodyPr wrap="none">
            <a:spAutoFit/>
          </a:bodyPr>
          <a:lstStyle/>
          <a:p>
            <a:r>
              <a:rPr lang="en-US" sz="7200" b="1" dirty="0">
                <a:solidFill>
                  <a:prstClr val="black"/>
                </a:solidFill>
                <a:latin typeface="Century Gothic" panose="020B0502020202020204" pitchFamily="34" charset="0"/>
              </a:rPr>
              <a:t>THEY WERE WRONG</a:t>
            </a:r>
            <a:endParaRPr lang="en-US" sz="4400" dirty="0"/>
          </a:p>
        </p:txBody>
      </p:sp>
    </p:spTree>
    <p:extLst>
      <p:ext uri="{BB962C8B-B14F-4D97-AF65-F5344CB8AC3E}">
        <p14:creationId xmlns:p14="http://schemas.microsoft.com/office/powerpoint/2010/main" val="211714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42702" y="1070353"/>
            <a:ext cx="8915400" cy="5509200"/>
          </a:xfrm>
          <a:prstGeom prst="rect">
            <a:avLst/>
          </a:prstGeom>
          <a:solidFill>
            <a:schemeClr val="bg1">
              <a:alpha val="60000"/>
            </a:schemeClr>
          </a:solidFill>
        </p:spPr>
        <p:txBody>
          <a:bodyPr wrap="square" rtlCol="0">
            <a:spAutoFit/>
          </a:bodyPr>
          <a:lstStyle/>
          <a:p>
            <a:r>
              <a:rPr lang="en-US" sz="4400" b="1" dirty="0">
                <a:latin typeface="Century Gothic" panose="020B0502020202020204" pitchFamily="34" charset="0"/>
              </a:rPr>
              <a:t>FEDERALISTS </a:t>
            </a:r>
          </a:p>
          <a:p>
            <a:pPr marL="457200" indent="-457200">
              <a:buFont typeface="Arial" panose="020B0604020202020204" pitchFamily="34" charset="0"/>
              <a:buChar char="•"/>
            </a:pPr>
            <a:r>
              <a:rPr lang="en-US" sz="4400" b="1" dirty="0">
                <a:latin typeface="Century Gothic" panose="020B0502020202020204" pitchFamily="34" charset="0"/>
              </a:rPr>
              <a:t>supported Hamilton’s financial reform</a:t>
            </a:r>
          </a:p>
          <a:p>
            <a:pPr marL="457200" indent="-457200">
              <a:buFont typeface="Arial" panose="020B0604020202020204" pitchFamily="34" charset="0"/>
              <a:buChar char="•"/>
            </a:pPr>
            <a:r>
              <a:rPr lang="en-US" sz="4400" b="1" dirty="0">
                <a:latin typeface="Century Gothic" panose="020B0502020202020204" pitchFamily="34" charset="0"/>
              </a:rPr>
              <a:t> favored growth of Federal power </a:t>
            </a:r>
          </a:p>
          <a:p>
            <a:pPr marL="457200" indent="-457200">
              <a:buFont typeface="Arial" panose="020B0604020202020204" pitchFamily="34" charset="0"/>
              <a:buChar char="•"/>
            </a:pPr>
            <a:r>
              <a:rPr lang="en-US" sz="4400" b="1" dirty="0">
                <a:latin typeface="Century Gothic" panose="020B0502020202020204" pitchFamily="34" charset="0"/>
              </a:rPr>
              <a:t>mostly from Northern states</a:t>
            </a:r>
          </a:p>
          <a:p>
            <a:pPr marL="457200" indent="-457200">
              <a:buFont typeface="Arial" panose="020B0604020202020204" pitchFamily="34" charset="0"/>
              <a:buChar char="•"/>
            </a:pPr>
            <a:r>
              <a:rPr lang="en-US" sz="4400" b="1" dirty="0">
                <a:latin typeface="Century Gothic" panose="020B0502020202020204" pitchFamily="34" charset="0"/>
              </a:rPr>
              <a:t>favored loose interpretation of the Constitution</a:t>
            </a:r>
          </a:p>
        </p:txBody>
      </p:sp>
      <p:sp>
        <p:nvSpPr>
          <p:cNvPr id="8" name="Rectangle 7"/>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POLITICAL PARTIES</a:t>
            </a:r>
          </a:p>
        </p:txBody>
      </p:sp>
    </p:spTree>
    <p:extLst>
      <p:ext uri="{BB962C8B-B14F-4D97-AF65-F5344CB8AC3E}">
        <p14:creationId xmlns:p14="http://schemas.microsoft.com/office/powerpoint/2010/main" val="2617757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7745" y="1142643"/>
            <a:ext cx="8915400" cy="5539978"/>
          </a:xfrm>
          <a:prstGeom prst="rect">
            <a:avLst/>
          </a:prstGeom>
          <a:solidFill>
            <a:schemeClr val="bg1">
              <a:alpha val="60000"/>
            </a:schemeClr>
          </a:solidFill>
        </p:spPr>
        <p:txBody>
          <a:bodyPr wrap="square" rtlCol="0">
            <a:spAutoFit/>
          </a:bodyPr>
          <a:lstStyle/>
          <a:p>
            <a:r>
              <a:rPr lang="en-US" sz="4200" b="1" dirty="0">
                <a:latin typeface="Century Gothic" panose="020B0502020202020204" pitchFamily="34" charset="0"/>
              </a:rPr>
              <a:t>DEMOCRATIC-REPUBLICANS (D-R)</a:t>
            </a:r>
          </a:p>
          <a:p>
            <a:pPr marL="457200" indent="-457200">
              <a:buFont typeface="Arial" panose="020B0604020202020204" pitchFamily="34" charset="0"/>
              <a:buChar char="•"/>
            </a:pPr>
            <a:r>
              <a:rPr lang="en-US" sz="4200" b="1" dirty="0">
                <a:latin typeface="Century Gothic" panose="020B0502020202020204" pitchFamily="34" charset="0"/>
              </a:rPr>
              <a:t>supported Thomas Jefferson</a:t>
            </a:r>
          </a:p>
          <a:p>
            <a:pPr marL="457200" indent="-457200">
              <a:buFont typeface="Arial" panose="020B0604020202020204" pitchFamily="34" charset="0"/>
              <a:buChar char="•"/>
            </a:pPr>
            <a:r>
              <a:rPr lang="en-US" sz="4200" b="1" dirty="0">
                <a:latin typeface="Century Gothic" panose="020B0502020202020204" pitchFamily="34" charset="0"/>
              </a:rPr>
              <a:t>favored states’ rights and containment of Federal power</a:t>
            </a:r>
          </a:p>
          <a:p>
            <a:pPr marL="457200" indent="-457200">
              <a:buFont typeface="Arial" panose="020B0604020202020204" pitchFamily="34" charset="0"/>
              <a:buChar char="•"/>
            </a:pPr>
            <a:r>
              <a:rPr lang="en-US" sz="4200" b="1" dirty="0">
                <a:latin typeface="Century Gothic" panose="020B0502020202020204" pitchFamily="34" charset="0"/>
              </a:rPr>
              <a:t>mostly from Southern and western states </a:t>
            </a:r>
          </a:p>
          <a:p>
            <a:pPr marL="457200" indent="-457200">
              <a:buFont typeface="Arial" panose="020B0604020202020204" pitchFamily="34" charset="0"/>
              <a:buChar char="•"/>
            </a:pPr>
            <a:r>
              <a:rPr lang="en-US" sz="4200" b="1" dirty="0">
                <a:latin typeface="Century Gothic" panose="020B0502020202020204" pitchFamily="34" charset="0"/>
              </a:rPr>
              <a:t>favored strict interpretation of the Constitution</a:t>
            </a:r>
          </a:p>
          <a:p>
            <a:endParaRPr lang="en-US" dirty="0"/>
          </a:p>
        </p:txBody>
      </p:sp>
      <p:sp>
        <p:nvSpPr>
          <p:cNvPr id="8" name="Rectangle 7"/>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POLITICAL PARTIES</a:t>
            </a:r>
          </a:p>
        </p:txBody>
      </p:sp>
      <p:sp>
        <p:nvSpPr>
          <p:cNvPr id="10" name="Rectangle 9"/>
          <p:cNvSpPr/>
          <p:nvPr/>
        </p:nvSpPr>
        <p:spPr>
          <a:xfrm>
            <a:off x="4724400" y="6216313"/>
            <a:ext cx="5091546" cy="369332"/>
          </a:xfrm>
          <a:prstGeom prst="rect">
            <a:avLst/>
          </a:prstGeom>
        </p:spPr>
        <p:txBody>
          <a:bodyPr wrap="square">
            <a:spAutoFit/>
          </a:bodyPr>
          <a:lstStyle/>
          <a:p>
            <a:r>
              <a:rPr lang="en-US" dirty="0">
                <a:hlinkClick r:id="rId3"/>
              </a:rPr>
              <a:t>History of Political Parties in the U.S. </a:t>
            </a:r>
            <a:endParaRPr lang="en-US" dirty="0"/>
          </a:p>
        </p:txBody>
      </p:sp>
    </p:spTree>
    <p:extLst>
      <p:ext uri="{BB962C8B-B14F-4D97-AF65-F5344CB8AC3E}">
        <p14:creationId xmlns:p14="http://schemas.microsoft.com/office/powerpoint/2010/main" val="3775661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1796</a:t>
            </a:r>
          </a:p>
        </p:txBody>
      </p:sp>
      <p:pic>
        <p:nvPicPr>
          <p:cNvPr id="7" name="Picture 6"/>
          <p:cNvPicPr>
            <a:picLocks noChangeAspect="1"/>
          </p:cNvPicPr>
          <p:nvPr/>
        </p:nvPicPr>
        <p:blipFill>
          <a:blip r:embed="rId3"/>
          <a:stretch>
            <a:fillRect/>
          </a:stretch>
        </p:blipFill>
        <p:spPr>
          <a:xfrm>
            <a:off x="4658106" y="1447800"/>
            <a:ext cx="4213152" cy="502418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a:stretch>
            <a:fillRect/>
          </a:stretch>
        </p:blipFill>
        <p:spPr>
          <a:xfrm>
            <a:off x="285403" y="1416490"/>
            <a:ext cx="4076230" cy="5100384"/>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284018" y="1600200"/>
            <a:ext cx="1316386" cy="646331"/>
          </a:xfrm>
          <a:prstGeom prst="rect">
            <a:avLst/>
          </a:prstGeom>
        </p:spPr>
        <p:txBody>
          <a:bodyPr wrap="none">
            <a:spAutoFit/>
          </a:bodyPr>
          <a:lstStyle/>
          <a:p>
            <a:r>
              <a:rPr lang="en-US" dirty="0">
                <a:solidFill>
                  <a:schemeClr val="bg1"/>
                </a:solidFill>
              </a:rPr>
              <a:t>Federalist</a:t>
            </a:r>
          </a:p>
          <a:p>
            <a:r>
              <a:rPr lang="en-US" dirty="0">
                <a:solidFill>
                  <a:schemeClr val="bg1"/>
                </a:solidFill>
              </a:rPr>
              <a:t>John Adams</a:t>
            </a:r>
          </a:p>
        </p:txBody>
      </p:sp>
      <p:sp>
        <p:nvSpPr>
          <p:cNvPr id="10" name="Rectangle 9"/>
          <p:cNvSpPr/>
          <p:nvPr/>
        </p:nvSpPr>
        <p:spPr>
          <a:xfrm>
            <a:off x="4685815" y="5825653"/>
            <a:ext cx="2507418" cy="646331"/>
          </a:xfrm>
          <a:prstGeom prst="rect">
            <a:avLst/>
          </a:prstGeom>
        </p:spPr>
        <p:txBody>
          <a:bodyPr wrap="none">
            <a:spAutoFit/>
          </a:bodyPr>
          <a:lstStyle/>
          <a:p>
            <a:pPr lvl="0"/>
            <a:r>
              <a:rPr lang="en-US" dirty="0">
                <a:solidFill>
                  <a:schemeClr val="bg1"/>
                </a:solidFill>
              </a:rPr>
              <a:t>Democratic-Republican </a:t>
            </a:r>
          </a:p>
          <a:p>
            <a:pPr lvl="0"/>
            <a:r>
              <a:rPr lang="en-US" dirty="0">
                <a:solidFill>
                  <a:schemeClr val="bg1"/>
                </a:solidFill>
              </a:rPr>
              <a:t>Thomas Jefferson</a:t>
            </a:r>
          </a:p>
        </p:txBody>
      </p:sp>
      <p:sp>
        <p:nvSpPr>
          <p:cNvPr id="11" name="TextBox 10"/>
          <p:cNvSpPr txBox="1"/>
          <p:nvPr/>
        </p:nvSpPr>
        <p:spPr>
          <a:xfrm>
            <a:off x="3743706" y="3049771"/>
            <a:ext cx="1828800" cy="990600"/>
          </a:xfrm>
          <a:prstGeom prst="rect">
            <a:avLst/>
          </a:prstGeom>
          <a:noFill/>
        </p:spPr>
        <p:txBody>
          <a:bodyPr wrap="square" rtlCol="0">
            <a:prstTxWarp prst="textPlain">
              <a:avLst/>
            </a:prstTxWarp>
            <a:spAutoFit/>
          </a:bodyPr>
          <a:lstStyle/>
          <a:p>
            <a:r>
              <a:rPr lang="en-US" dirty="0">
                <a:ln>
                  <a:solidFill>
                    <a:sysClr val="windowText" lastClr="000000"/>
                  </a:solidFill>
                </a:ln>
                <a:solidFill>
                  <a:schemeClr val="bg1"/>
                </a:solidFill>
              </a:rPr>
              <a:t>VS.</a:t>
            </a:r>
          </a:p>
        </p:txBody>
      </p:sp>
      <p:sp>
        <p:nvSpPr>
          <p:cNvPr id="12" name="Star: 7 Points 11"/>
          <p:cNvSpPr/>
          <p:nvPr/>
        </p:nvSpPr>
        <p:spPr>
          <a:xfrm>
            <a:off x="-4537" y="3881184"/>
            <a:ext cx="3504996" cy="2819400"/>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6861" y="4581748"/>
            <a:ext cx="2362200" cy="533399"/>
          </a:xfrm>
          <a:prstGeom prst="rect">
            <a:avLst/>
          </a:prstGeom>
          <a:noFill/>
        </p:spPr>
        <p:txBody>
          <a:bodyPr wrap="square" rtlCol="0">
            <a:prstTxWarp prst="textPlain">
              <a:avLst/>
            </a:prstTxWarp>
            <a:spAutoFit/>
          </a:bodyPr>
          <a:lstStyle/>
          <a:p>
            <a:r>
              <a:rPr lang="en-US" b="1" dirty="0">
                <a:ln>
                  <a:solidFill>
                    <a:sysClr val="windowText" lastClr="000000"/>
                  </a:solidFill>
                </a:ln>
                <a:solidFill>
                  <a:srgbClr val="C00000"/>
                </a:solidFill>
                <a:latin typeface="Century Gothic" panose="020B0502020202020204" pitchFamily="34" charset="0"/>
              </a:rPr>
              <a:t>WINNER!</a:t>
            </a:r>
          </a:p>
        </p:txBody>
      </p:sp>
      <p:sp>
        <p:nvSpPr>
          <p:cNvPr id="2" name="TextBox 1"/>
          <p:cNvSpPr txBox="1"/>
          <p:nvPr/>
        </p:nvSpPr>
        <p:spPr>
          <a:xfrm>
            <a:off x="518540" y="5126020"/>
            <a:ext cx="2605660" cy="830997"/>
          </a:xfrm>
          <a:prstGeom prst="rect">
            <a:avLst/>
          </a:prstGeom>
          <a:noFill/>
        </p:spPr>
        <p:txBody>
          <a:bodyPr wrap="square" rtlCol="0">
            <a:spAutoFit/>
          </a:bodyPr>
          <a:lstStyle/>
          <a:p>
            <a:pPr algn="ctr"/>
            <a:r>
              <a:rPr lang="en-US" sz="2400" b="1" dirty="0"/>
              <a:t>Adams won by 3 electoral votes</a:t>
            </a:r>
          </a:p>
        </p:txBody>
      </p:sp>
      <p:sp>
        <p:nvSpPr>
          <p:cNvPr id="15" name="Rectangle 14"/>
          <p:cNvSpPr/>
          <p:nvPr/>
        </p:nvSpPr>
        <p:spPr>
          <a:xfrm>
            <a:off x="4658106" y="4848447"/>
            <a:ext cx="4476374" cy="95544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26279" y="4854677"/>
            <a:ext cx="4340027" cy="1015663"/>
          </a:xfrm>
          <a:prstGeom prst="rect">
            <a:avLst/>
          </a:prstGeom>
        </p:spPr>
        <p:txBody>
          <a:bodyPr wrap="square">
            <a:spAutoFit/>
          </a:bodyPr>
          <a:lstStyle/>
          <a:p>
            <a:pPr algn="ctr"/>
            <a:r>
              <a:rPr lang="en-US" sz="2000" b="1" dirty="0">
                <a:solidFill>
                  <a:prstClr val="black"/>
                </a:solidFill>
              </a:rPr>
              <a:t>Thomas Jefferson became Vice-President (method will be changed in 1804 with the 12</a:t>
            </a:r>
            <a:r>
              <a:rPr lang="en-US" sz="2000" b="1" baseline="30000" dirty="0">
                <a:solidFill>
                  <a:prstClr val="black"/>
                </a:solidFill>
              </a:rPr>
              <a:t>th</a:t>
            </a:r>
            <a:r>
              <a:rPr lang="en-US" sz="2000" b="1" dirty="0">
                <a:solidFill>
                  <a:prstClr val="black"/>
                </a:solidFill>
              </a:rPr>
              <a:t> Amendment)</a:t>
            </a:r>
            <a:endParaRPr lang="en-US" sz="2000" dirty="0"/>
          </a:p>
        </p:txBody>
      </p:sp>
      <p:sp>
        <p:nvSpPr>
          <p:cNvPr id="4" name="Rectangle 3"/>
          <p:cNvSpPr/>
          <p:nvPr/>
        </p:nvSpPr>
        <p:spPr>
          <a:xfrm>
            <a:off x="4565072" y="6538436"/>
            <a:ext cx="4572000" cy="369332"/>
          </a:xfrm>
          <a:prstGeom prst="rect">
            <a:avLst/>
          </a:prstGeom>
        </p:spPr>
        <p:txBody>
          <a:bodyPr>
            <a:spAutoFit/>
          </a:bodyPr>
          <a:lstStyle/>
          <a:p>
            <a:r>
              <a:rPr lang="en-US" dirty="0">
                <a:hlinkClick r:id="rId5"/>
              </a:rPr>
              <a:t>Election of 1796 Explained </a:t>
            </a:r>
            <a:endParaRPr lang="en-US" dirty="0"/>
          </a:p>
        </p:txBody>
      </p:sp>
    </p:spTree>
    <p:extLst>
      <p:ext uri="{BB962C8B-B14F-4D97-AF65-F5344CB8AC3E}">
        <p14:creationId xmlns:p14="http://schemas.microsoft.com/office/powerpoint/2010/main" val="462867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2" grpId="0"/>
      <p:bldP spid="15"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52400" y="533400"/>
            <a:ext cx="5867400" cy="3810000"/>
          </a:xfrm>
          <a:prstGeom prst="rect">
            <a:avLst/>
          </a:prstGeom>
        </p:spPr>
        <p:txBody>
          <a:bodyPr wrap="none">
            <a:prstTxWarp prst="textPlain">
              <a:avLst/>
            </a:prstTxWarp>
            <a:spAutoFit/>
          </a:bodyPr>
          <a:lstStyle/>
          <a:p>
            <a:pPr lvl="0" algn="ctr"/>
            <a:r>
              <a:rPr lang="en-US" b="1" dirty="0">
                <a:effectLst>
                  <a:glow rad="101600">
                    <a:schemeClr val="bg1">
                      <a:lumMod val="75000"/>
                      <a:alpha val="40000"/>
                    </a:schemeClr>
                  </a:glow>
                </a:effectLst>
                <a:latin typeface="Century Gothic" panose="020B0502020202020204" pitchFamily="34" charset="0"/>
              </a:rPr>
              <a:t>PRESIDENCY OF</a:t>
            </a:r>
          </a:p>
          <a:p>
            <a:pPr lvl="0" algn="ctr"/>
            <a:r>
              <a:rPr lang="en-US" b="1" dirty="0">
                <a:effectLst>
                  <a:glow rad="101600">
                    <a:schemeClr val="bg1">
                      <a:lumMod val="75000"/>
                      <a:alpha val="40000"/>
                    </a:schemeClr>
                  </a:glow>
                </a:effectLst>
                <a:latin typeface="Century Gothic" panose="020B0502020202020204" pitchFamily="34" charset="0"/>
              </a:rPr>
              <a:t> JOHN </a:t>
            </a:r>
          </a:p>
          <a:p>
            <a:pPr lvl="0" algn="ctr"/>
            <a:r>
              <a:rPr lang="en-US" b="1" dirty="0">
                <a:effectLst>
                  <a:glow rad="101600">
                    <a:schemeClr val="bg1">
                      <a:lumMod val="75000"/>
                      <a:alpha val="40000"/>
                    </a:schemeClr>
                  </a:glow>
                </a:effectLst>
                <a:latin typeface="Century Gothic" panose="020B0502020202020204" pitchFamily="34" charset="0"/>
              </a:rPr>
              <a:t>ADAMS</a:t>
            </a:r>
          </a:p>
        </p:txBody>
      </p:sp>
      <p:sp>
        <p:nvSpPr>
          <p:cNvPr id="5" name="Rectangle 4"/>
          <p:cNvSpPr/>
          <p:nvPr/>
        </p:nvSpPr>
        <p:spPr>
          <a:xfrm>
            <a:off x="533400" y="5105400"/>
            <a:ext cx="4038600" cy="822346"/>
          </a:xfrm>
          <a:prstGeom prst="rect">
            <a:avLst/>
          </a:prstGeom>
        </p:spPr>
        <p:txBody>
          <a:bodyPr wrap="none">
            <a:prstTxWarp prst="textPlain">
              <a:avLst/>
            </a:prstTxWarp>
            <a:spAutoFit/>
          </a:bodyPr>
          <a:lstStyle/>
          <a:p>
            <a:pPr lvl="0"/>
            <a:r>
              <a:rPr lang="en-US" b="1" dirty="0">
                <a:latin typeface="Century Gothic" panose="020B0502020202020204" pitchFamily="34" charset="0"/>
              </a:rPr>
              <a:t>1797-1801</a:t>
            </a:r>
          </a:p>
        </p:txBody>
      </p:sp>
      <p:sp>
        <p:nvSpPr>
          <p:cNvPr id="2" name="Rectangle 1"/>
          <p:cNvSpPr/>
          <p:nvPr/>
        </p:nvSpPr>
        <p:spPr>
          <a:xfrm>
            <a:off x="266700" y="6248400"/>
            <a:ext cx="4572000" cy="369332"/>
          </a:xfrm>
          <a:prstGeom prst="rect">
            <a:avLst/>
          </a:prstGeom>
        </p:spPr>
        <p:txBody>
          <a:bodyPr>
            <a:spAutoFit/>
          </a:bodyPr>
          <a:lstStyle/>
          <a:p>
            <a:r>
              <a:rPr lang="en-US" dirty="0">
                <a:hlinkClick r:id="rId3"/>
              </a:rPr>
              <a:t>John Adams in 60 Seconds </a:t>
            </a:r>
            <a:endParaRPr lang="en-US" dirty="0"/>
          </a:p>
        </p:txBody>
      </p:sp>
    </p:spTree>
    <p:extLst>
      <p:ext uri="{BB962C8B-B14F-4D97-AF65-F5344CB8AC3E}">
        <p14:creationId xmlns:p14="http://schemas.microsoft.com/office/powerpoint/2010/main" val="412442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1143000"/>
            <a:ext cx="4267200" cy="5632311"/>
          </a:xfrm>
          <a:prstGeom prst="rect">
            <a:avLst/>
          </a:prstGeom>
          <a:noFill/>
        </p:spPr>
        <p:txBody>
          <a:bodyPr wrap="square" rtlCol="0">
            <a:spAutoFit/>
          </a:bodyPr>
          <a:lstStyle/>
          <a:p>
            <a:pPr marL="457200" indent="-457200">
              <a:buFont typeface="Arial" panose="020B0604020202020204" pitchFamily="34" charset="0"/>
              <a:buChar char="•"/>
            </a:pPr>
            <a:r>
              <a:rPr lang="en-US" sz="3000" b="1" dirty="0">
                <a:latin typeface="Century Gothic" panose="020B0502020202020204" pitchFamily="34" charset="0"/>
              </a:rPr>
              <a:t>George Washington was the electoral college’s unanimous choice for President and he took his oath of office on April 30, 1789 </a:t>
            </a:r>
          </a:p>
          <a:p>
            <a:pPr marL="457200" indent="-457200">
              <a:buFont typeface="Arial" panose="020B0604020202020204" pitchFamily="34" charset="0"/>
              <a:buChar char="•"/>
            </a:pPr>
            <a:r>
              <a:rPr lang="en-US" sz="3000" b="1" dirty="0">
                <a:latin typeface="Century Gothic" panose="020B0502020202020204" pitchFamily="34" charset="0"/>
              </a:rPr>
              <a:t>John Adams became the 1</a:t>
            </a:r>
            <a:r>
              <a:rPr lang="en-US" sz="3000" b="1" baseline="30000" dirty="0">
                <a:latin typeface="Century Gothic" panose="020B0502020202020204" pitchFamily="34" charset="0"/>
              </a:rPr>
              <a:t>st</a:t>
            </a:r>
            <a:r>
              <a:rPr lang="en-US" sz="3000" b="1" dirty="0">
                <a:latin typeface="Century Gothic" panose="020B0502020202020204" pitchFamily="34" charset="0"/>
              </a:rPr>
              <a:t> Vice President</a:t>
            </a:r>
          </a:p>
        </p:txBody>
      </p:sp>
      <p:sp>
        <p:nvSpPr>
          <p:cNvPr id="8" name="Rectangle 7"/>
          <p:cNvSpPr/>
          <p:nvPr/>
        </p:nvSpPr>
        <p:spPr>
          <a:xfrm>
            <a:off x="685800" y="76200"/>
            <a:ext cx="7696200" cy="814526"/>
          </a:xfrm>
          <a:prstGeom prst="rect">
            <a:avLst/>
          </a:prstGeom>
        </p:spPr>
        <p:txBody>
          <a:bodyPr wrap="none">
            <a:prstTxWarp prst="textPlain">
              <a:avLst/>
            </a:prstTxWarp>
            <a:spAutoFit/>
          </a:bodyPr>
          <a:lstStyle/>
          <a:p>
            <a:r>
              <a:rPr lang="en-US" b="1" dirty="0">
                <a:solidFill>
                  <a:schemeClr val="bg1"/>
                </a:solidFill>
                <a:latin typeface="Century Gothic" panose="020B0502020202020204" pitchFamily="34" charset="0"/>
              </a:rPr>
              <a:t>A NEW GOVERNMENT</a:t>
            </a:r>
          </a:p>
        </p:txBody>
      </p:sp>
    </p:spTree>
    <p:extLst>
      <p:ext uri="{BB962C8B-B14F-4D97-AF65-F5344CB8AC3E}">
        <p14:creationId xmlns:p14="http://schemas.microsoft.com/office/powerpoint/2010/main" val="404732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751812"/>
            <a:ext cx="9067800" cy="4154984"/>
          </a:xfrm>
          <a:prstGeom prst="rect">
            <a:avLst/>
          </a:prstGeom>
          <a:solidFill>
            <a:schemeClr val="bg2">
              <a:lumMod val="90000"/>
              <a:alpha val="70000"/>
            </a:schemeClr>
          </a:solid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NATURALIZATION ACT – increased number of years to qualify for U.S. citizenship from 5 to 14 (this act hurt the D-R because immigrants tended to vote for D-R candidates)</a:t>
            </a:r>
          </a:p>
        </p:txBody>
      </p:sp>
      <p:sp>
        <p:nvSpPr>
          <p:cNvPr id="3" name="Rectangle 2"/>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IMPORTANT ACTS</a:t>
            </a:r>
          </a:p>
        </p:txBody>
      </p:sp>
    </p:spTree>
    <p:extLst>
      <p:ext uri="{BB962C8B-B14F-4D97-AF65-F5344CB8AC3E}">
        <p14:creationId xmlns:p14="http://schemas.microsoft.com/office/powerpoint/2010/main" val="22886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075113"/>
            <a:ext cx="9067800" cy="5632311"/>
          </a:xfrm>
          <a:prstGeom prst="rect">
            <a:avLst/>
          </a:prstGeom>
          <a:solidFill>
            <a:schemeClr val="bg2">
              <a:lumMod val="90000"/>
              <a:alpha val="70000"/>
            </a:schemeClr>
          </a:solid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ALIEN ACT – authorized the President to deport any aliens considered dangerous and to detain enemy citizens in time of war</a:t>
            </a:r>
          </a:p>
          <a:p>
            <a:pPr marL="285750" indent="-285750">
              <a:buFont typeface="Arial" panose="020B0604020202020204" pitchFamily="34" charset="0"/>
              <a:buChar char="•"/>
            </a:pPr>
            <a:r>
              <a:rPr lang="en-US" sz="3600" b="1" dirty="0">
                <a:latin typeface="Century Gothic" panose="020B0502020202020204" pitchFamily="34" charset="0"/>
              </a:rPr>
              <a:t>SEDITION ACT – made it illegal for newspaper editors to criticize either the President or Congress and imposed heavy penalties (fined or imprisoned) for editors who violated the laws</a:t>
            </a:r>
          </a:p>
        </p:txBody>
      </p:sp>
      <p:sp>
        <p:nvSpPr>
          <p:cNvPr id="3" name="Rectangle 2"/>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IMPORTANT ACTS</a:t>
            </a:r>
          </a:p>
        </p:txBody>
      </p:sp>
      <p:sp>
        <p:nvSpPr>
          <p:cNvPr id="7" name="Rectangle 6"/>
          <p:cNvSpPr/>
          <p:nvPr/>
        </p:nvSpPr>
        <p:spPr>
          <a:xfrm>
            <a:off x="5181601" y="6201796"/>
            <a:ext cx="2514599" cy="369332"/>
          </a:xfrm>
          <a:prstGeom prst="rect">
            <a:avLst/>
          </a:prstGeom>
        </p:spPr>
        <p:txBody>
          <a:bodyPr wrap="square">
            <a:spAutoFit/>
          </a:bodyPr>
          <a:lstStyle/>
          <a:p>
            <a:r>
              <a:rPr lang="en-US" dirty="0">
                <a:hlinkClick r:id="rId3"/>
              </a:rPr>
              <a:t>Alien and Sedition Acts </a:t>
            </a:r>
            <a:endParaRPr lang="en-US" dirty="0"/>
          </a:p>
        </p:txBody>
      </p:sp>
    </p:spTree>
    <p:extLst>
      <p:ext uri="{BB962C8B-B14F-4D97-AF65-F5344CB8AC3E}">
        <p14:creationId xmlns:p14="http://schemas.microsoft.com/office/powerpoint/2010/main" val="1861207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6933" y="1295400"/>
            <a:ext cx="8991600" cy="5078313"/>
          </a:xfrm>
          <a:prstGeom prst="rect">
            <a:avLst/>
          </a:prstGeom>
          <a:solidFill>
            <a:schemeClr val="bg2">
              <a:lumMod val="90000"/>
              <a:alpha val="70000"/>
            </a:schemeClr>
          </a:solid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U.S. merchant ships were being seized by French warships and privateers</a:t>
            </a:r>
          </a:p>
          <a:p>
            <a:pPr marL="285750" indent="-285750">
              <a:buFont typeface="Arial" panose="020B0604020202020204" pitchFamily="34" charset="0"/>
              <a:buChar char="•"/>
            </a:pPr>
            <a:r>
              <a:rPr lang="en-US" sz="3600" b="1" dirty="0">
                <a:latin typeface="Century Gothic" panose="020B0502020202020204" pitchFamily="34" charset="0"/>
              </a:rPr>
              <a:t>Seeking peace, Adams sent a delegation to Paris to negotiate a treaty</a:t>
            </a:r>
          </a:p>
          <a:p>
            <a:pPr marL="285750" indent="-285750">
              <a:buFont typeface="Arial" panose="020B0604020202020204" pitchFamily="34" charset="0"/>
              <a:buChar char="•"/>
            </a:pPr>
            <a:r>
              <a:rPr lang="en-US" sz="3600" b="1" dirty="0">
                <a:latin typeface="Century Gothic" panose="020B0502020202020204" pitchFamily="34" charset="0"/>
              </a:rPr>
              <a:t>French ministers known only as X, Y, Z (their names were never revealed) requested bribes before they would enter into negotiations</a:t>
            </a:r>
          </a:p>
        </p:txBody>
      </p:sp>
      <p:sp>
        <p:nvSpPr>
          <p:cNvPr id="5" name="Rectangle 4"/>
          <p:cNvSpPr/>
          <p:nvPr/>
        </p:nvSpPr>
        <p:spPr>
          <a:xfrm>
            <a:off x="1600200" y="124751"/>
            <a:ext cx="5791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XYZ AFFAIR</a:t>
            </a:r>
          </a:p>
        </p:txBody>
      </p:sp>
    </p:spTree>
    <p:extLst>
      <p:ext uri="{BB962C8B-B14F-4D97-AF65-F5344CB8AC3E}">
        <p14:creationId xmlns:p14="http://schemas.microsoft.com/office/powerpoint/2010/main" val="214825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1210" y="1157393"/>
            <a:ext cx="8991600" cy="5509200"/>
          </a:xfrm>
          <a:prstGeom prst="rect">
            <a:avLst/>
          </a:prstGeom>
          <a:solidFill>
            <a:schemeClr val="bg2">
              <a:lumMod val="90000"/>
              <a:alpha val="70000"/>
            </a:schemeClr>
          </a:solid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U.S. delegates refused and went home</a:t>
            </a:r>
          </a:p>
          <a:p>
            <a:pPr marL="285750" indent="-285750">
              <a:buFont typeface="Arial" panose="020B0604020202020204" pitchFamily="34" charset="0"/>
              <a:buChar char="•"/>
            </a:pPr>
            <a:r>
              <a:rPr lang="en-US" sz="4400" b="1" dirty="0">
                <a:latin typeface="Century Gothic" panose="020B0502020202020204" pitchFamily="34" charset="0"/>
              </a:rPr>
              <a:t>Americans wanted to go to war with France because of this insult</a:t>
            </a:r>
          </a:p>
          <a:p>
            <a:pPr marL="285750" indent="-285750">
              <a:buFont typeface="Arial" panose="020B0604020202020204" pitchFamily="34" charset="0"/>
              <a:buChar char="•"/>
            </a:pPr>
            <a:r>
              <a:rPr lang="en-US" sz="4400" b="1" dirty="0">
                <a:latin typeface="Century Gothic" panose="020B0502020202020204" pitchFamily="34" charset="0"/>
              </a:rPr>
              <a:t>Adams opposed going to war with France and kept the U.S. out of the European wars</a:t>
            </a:r>
          </a:p>
        </p:txBody>
      </p:sp>
      <p:sp>
        <p:nvSpPr>
          <p:cNvPr id="5" name="Rectangle 4"/>
          <p:cNvSpPr/>
          <p:nvPr/>
        </p:nvSpPr>
        <p:spPr>
          <a:xfrm>
            <a:off x="1600200" y="124751"/>
            <a:ext cx="5791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XYZ AFFAIR</a:t>
            </a:r>
          </a:p>
        </p:txBody>
      </p:sp>
      <p:sp>
        <p:nvSpPr>
          <p:cNvPr id="7" name="Rectangle 6"/>
          <p:cNvSpPr/>
          <p:nvPr/>
        </p:nvSpPr>
        <p:spPr>
          <a:xfrm>
            <a:off x="7543800" y="6096000"/>
            <a:ext cx="3886200" cy="369332"/>
          </a:xfrm>
          <a:prstGeom prst="rect">
            <a:avLst/>
          </a:prstGeom>
        </p:spPr>
        <p:txBody>
          <a:bodyPr>
            <a:spAutoFit/>
          </a:bodyPr>
          <a:lstStyle/>
          <a:p>
            <a:r>
              <a:rPr lang="en-US" dirty="0">
                <a:hlinkClick r:id="rId3"/>
              </a:rPr>
              <a:t>XYZ Affair </a:t>
            </a:r>
            <a:endParaRPr lang="en-US" dirty="0"/>
          </a:p>
        </p:txBody>
      </p:sp>
    </p:spTree>
    <p:extLst>
      <p:ext uri="{BB962C8B-B14F-4D97-AF65-F5344CB8AC3E}">
        <p14:creationId xmlns:p14="http://schemas.microsoft.com/office/powerpoint/2010/main" val="397399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927" y="1219200"/>
            <a:ext cx="9150927" cy="4832092"/>
          </a:xfrm>
          <a:prstGeom prst="rect">
            <a:avLst/>
          </a:prstGeom>
        </p:spPr>
        <p:txBody>
          <a:bodyPr wrap="square">
            <a:spAutoFit/>
          </a:bodyPr>
          <a:lstStyle/>
          <a:p>
            <a:pPr marL="285750" indent="-285750">
              <a:buFont typeface="Arial" panose="020B0604020202020204" pitchFamily="34" charset="0"/>
              <a:buChar char="•"/>
            </a:pPr>
            <a:r>
              <a:rPr lang="en-US" sz="4400" b="1" dirty="0">
                <a:latin typeface="Century Gothic" panose="020B0502020202020204" pitchFamily="34" charset="0"/>
              </a:rPr>
              <a:t>Written by Thomas Jefferson and James Madison</a:t>
            </a:r>
          </a:p>
          <a:p>
            <a:pPr marL="285750" indent="-285750">
              <a:buFont typeface="Arial" panose="020B0604020202020204" pitchFamily="34" charset="0"/>
              <a:buChar char="•"/>
            </a:pPr>
            <a:r>
              <a:rPr lang="en-US" sz="4400" b="1" dirty="0">
                <a:latin typeface="Century Gothic" panose="020B0502020202020204" pitchFamily="34" charset="0"/>
              </a:rPr>
              <a:t>States had entered into a compact and if any act of the Federal government broke this compact, a state could nullify the Federal law</a:t>
            </a:r>
          </a:p>
        </p:txBody>
      </p:sp>
      <p:sp>
        <p:nvSpPr>
          <p:cNvPr id="4" name="Rectangle 3"/>
          <p:cNvSpPr/>
          <p:nvPr/>
        </p:nvSpPr>
        <p:spPr>
          <a:xfrm>
            <a:off x="152400" y="124751"/>
            <a:ext cx="8880764"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KENTUCKY &amp; VIRGINIA RESOLUTIONS</a:t>
            </a:r>
          </a:p>
        </p:txBody>
      </p:sp>
    </p:spTree>
    <p:extLst>
      <p:ext uri="{BB962C8B-B14F-4D97-AF65-F5344CB8AC3E}">
        <p14:creationId xmlns:p14="http://schemas.microsoft.com/office/powerpoint/2010/main" val="152852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927" y="1072401"/>
            <a:ext cx="9150927" cy="5324535"/>
          </a:xfrm>
          <a:prstGeom prst="rect">
            <a:avLst/>
          </a:prstGeom>
        </p:spPr>
        <p:txBody>
          <a:bodyPr wrap="square">
            <a:spAutoFit/>
          </a:bodyPr>
          <a:lstStyle/>
          <a:p>
            <a:pPr marL="285750" indent="-285750">
              <a:buFont typeface="Arial" panose="020B0604020202020204" pitchFamily="34" charset="0"/>
              <a:buChar char="•"/>
            </a:pPr>
            <a:r>
              <a:rPr lang="en-US" sz="3400" b="1" dirty="0">
                <a:latin typeface="Century Gothic" panose="020B0502020202020204" pitchFamily="34" charset="0"/>
              </a:rPr>
              <a:t>Written because D-R believed the Alien and Sedition Acts violated rights guaranteed by the 1</a:t>
            </a:r>
            <a:r>
              <a:rPr lang="en-US" sz="3400" b="1" baseline="30000" dirty="0">
                <a:latin typeface="Century Gothic" panose="020B0502020202020204" pitchFamily="34" charset="0"/>
              </a:rPr>
              <a:t>st</a:t>
            </a:r>
            <a:r>
              <a:rPr lang="en-US" sz="3400" b="1" dirty="0">
                <a:latin typeface="Century Gothic" panose="020B0502020202020204" pitchFamily="34" charset="0"/>
              </a:rPr>
              <a:t> Amendment </a:t>
            </a:r>
          </a:p>
          <a:p>
            <a:pPr marL="285750" indent="-285750">
              <a:buFont typeface="Arial" panose="020B0604020202020204" pitchFamily="34" charset="0"/>
              <a:buChar char="•"/>
            </a:pPr>
            <a:r>
              <a:rPr lang="en-US" sz="3400" b="1" dirty="0">
                <a:latin typeface="Century Gothic" panose="020B0502020202020204" pitchFamily="34" charset="0"/>
              </a:rPr>
              <a:t>At this time, the Supreme Court did not have power to declare laws unconstitutional</a:t>
            </a:r>
          </a:p>
          <a:p>
            <a:pPr marL="285750" indent="-285750">
              <a:buFont typeface="Arial" panose="020B0604020202020204" pitchFamily="34" charset="0"/>
              <a:buChar char="•"/>
            </a:pPr>
            <a:r>
              <a:rPr lang="en-US" sz="3400" b="1" dirty="0">
                <a:latin typeface="Century Gothic" panose="020B0502020202020204" pitchFamily="34" charset="0"/>
              </a:rPr>
              <a:t>Crisis will soon fade because Federalists lose majority in Congress and the Supreme Court will gain the power to declare a law unconstitutional</a:t>
            </a:r>
            <a:endParaRPr lang="en-US" sz="3400" dirty="0"/>
          </a:p>
        </p:txBody>
      </p:sp>
      <p:sp>
        <p:nvSpPr>
          <p:cNvPr id="4" name="Rectangle 3"/>
          <p:cNvSpPr/>
          <p:nvPr/>
        </p:nvSpPr>
        <p:spPr>
          <a:xfrm>
            <a:off x="152400" y="124751"/>
            <a:ext cx="8880764"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KENTUCKY &amp; VIRGINIA RESOLUTIONS</a:t>
            </a:r>
          </a:p>
        </p:txBody>
      </p:sp>
    </p:spTree>
    <p:extLst>
      <p:ext uri="{BB962C8B-B14F-4D97-AF65-F5344CB8AC3E}">
        <p14:creationId xmlns:p14="http://schemas.microsoft.com/office/powerpoint/2010/main" val="107161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1800</a:t>
            </a:r>
          </a:p>
        </p:txBody>
      </p:sp>
      <p:pic>
        <p:nvPicPr>
          <p:cNvPr id="7" name="Picture 6"/>
          <p:cNvPicPr>
            <a:picLocks noChangeAspect="1"/>
          </p:cNvPicPr>
          <p:nvPr/>
        </p:nvPicPr>
        <p:blipFill>
          <a:blip r:embed="rId3"/>
          <a:stretch>
            <a:fillRect/>
          </a:stretch>
        </p:blipFill>
        <p:spPr>
          <a:xfrm>
            <a:off x="3500459" y="3142532"/>
            <a:ext cx="2935165" cy="350018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a:stretch>
            <a:fillRect/>
          </a:stretch>
        </p:blipFill>
        <p:spPr>
          <a:xfrm>
            <a:off x="285403" y="1416490"/>
            <a:ext cx="2955969" cy="3698657"/>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284018" y="1600200"/>
            <a:ext cx="1316386" cy="646331"/>
          </a:xfrm>
          <a:prstGeom prst="rect">
            <a:avLst/>
          </a:prstGeom>
        </p:spPr>
        <p:txBody>
          <a:bodyPr wrap="none">
            <a:spAutoFit/>
          </a:bodyPr>
          <a:lstStyle/>
          <a:p>
            <a:r>
              <a:rPr lang="en-US" dirty="0">
                <a:solidFill>
                  <a:schemeClr val="bg1"/>
                </a:solidFill>
              </a:rPr>
              <a:t>Federalist</a:t>
            </a:r>
          </a:p>
          <a:p>
            <a:r>
              <a:rPr lang="en-US" dirty="0">
                <a:solidFill>
                  <a:schemeClr val="bg1"/>
                </a:solidFill>
              </a:rPr>
              <a:t>John Adams</a:t>
            </a:r>
          </a:p>
        </p:txBody>
      </p:sp>
      <p:sp>
        <p:nvSpPr>
          <p:cNvPr id="10" name="Rectangle 9"/>
          <p:cNvSpPr/>
          <p:nvPr/>
        </p:nvSpPr>
        <p:spPr>
          <a:xfrm>
            <a:off x="3479579" y="5951749"/>
            <a:ext cx="2507418" cy="646331"/>
          </a:xfrm>
          <a:prstGeom prst="rect">
            <a:avLst/>
          </a:prstGeom>
        </p:spPr>
        <p:txBody>
          <a:bodyPr wrap="none">
            <a:spAutoFit/>
          </a:bodyPr>
          <a:lstStyle/>
          <a:p>
            <a:pPr lvl="0"/>
            <a:r>
              <a:rPr lang="en-US" dirty="0">
                <a:solidFill>
                  <a:schemeClr val="bg1"/>
                </a:solidFill>
              </a:rPr>
              <a:t>Democratic-Republican </a:t>
            </a:r>
          </a:p>
          <a:p>
            <a:pPr lvl="0"/>
            <a:r>
              <a:rPr lang="en-US" dirty="0">
                <a:solidFill>
                  <a:schemeClr val="bg1"/>
                </a:solidFill>
              </a:rPr>
              <a:t>Thomas Jefferson</a:t>
            </a:r>
          </a:p>
        </p:txBody>
      </p:sp>
      <p:sp>
        <p:nvSpPr>
          <p:cNvPr id="11" name="TextBox 10"/>
          <p:cNvSpPr txBox="1"/>
          <p:nvPr/>
        </p:nvSpPr>
        <p:spPr>
          <a:xfrm>
            <a:off x="3717571" y="1873052"/>
            <a:ext cx="1828800" cy="990600"/>
          </a:xfrm>
          <a:prstGeom prst="rect">
            <a:avLst/>
          </a:prstGeom>
          <a:noFill/>
        </p:spPr>
        <p:txBody>
          <a:bodyPr wrap="square" rtlCol="0">
            <a:prstTxWarp prst="textPlain">
              <a:avLst/>
            </a:prstTxWarp>
            <a:spAutoFit/>
          </a:bodyPr>
          <a:lstStyle/>
          <a:p>
            <a:r>
              <a:rPr lang="en-US" dirty="0">
                <a:ln>
                  <a:solidFill>
                    <a:sysClr val="windowText" lastClr="000000"/>
                  </a:solidFill>
                </a:ln>
                <a:solidFill>
                  <a:schemeClr val="bg1"/>
                </a:solidFill>
              </a:rPr>
              <a:t>VS.</a:t>
            </a:r>
          </a:p>
        </p:txBody>
      </p:sp>
      <p:pic>
        <p:nvPicPr>
          <p:cNvPr id="4" name="Picture 3"/>
          <p:cNvPicPr>
            <a:picLocks noChangeAspect="1"/>
          </p:cNvPicPr>
          <p:nvPr/>
        </p:nvPicPr>
        <p:blipFill>
          <a:blip r:embed="rId5"/>
          <a:stretch>
            <a:fillRect/>
          </a:stretch>
        </p:blipFill>
        <p:spPr>
          <a:xfrm>
            <a:off x="6019800" y="1169983"/>
            <a:ext cx="2840182" cy="4189060"/>
          </a:xfrm>
          <a:prstGeom prst="rect">
            <a:avLst/>
          </a:prstGeom>
          <a:ln w="88900" cap="sq" cmpd="thickThin">
            <a:solidFill>
              <a:srgbClr val="000000"/>
            </a:solidFill>
            <a:prstDash val="solid"/>
            <a:miter lim="800000"/>
          </a:ln>
          <a:effectLst>
            <a:innerShdw blurRad="76200">
              <a:srgbClr val="000000"/>
            </a:innerShdw>
          </a:effectLst>
        </p:spPr>
      </p:pic>
      <p:sp>
        <p:nvSpPr>
          <p:cNvPr id="16" name="Rectangle 15"/>
          <p:cNvSpPr/>
          <p:nvPr/>
        </p:nvSpPr>
        <p:spPr>
          <a:xfrm>
            <a:off x="6019800" y="1169983"/>
            <a:ext cx="2417650" cy="646331"/>
          </a:xfrm>
          <a:prstGeom prst="rect">
            <a:avLst/>
          </a:prstGeom>
        </p:spPr>
        <p:txBody>
          <a:bodyPr wrap="none">
            <a:spAutoFit/>
          </a:bodyPr>
          <a:lstStyle/>
          <a:p>
            <a:pPr lvl="0"/>
            <a:r>
              <a:rPr lang="en-US" dirty="0"/>
              <a:t>Democratic-Republican </a:t>
            </a:r>
          </a:p>
          <a:p>
            <a:pPr lvl="0"/>
            <a:r>
              <a:rPr lang="en-US" dirty="0"/>
              <a:t>Aaron Burr</a:t>
            </a:r>
          </a:p>
        </p:txBody>
      </p:sp>
    </p:spTree>
    <p:extLst>
      <p:ext uri="{BB962C8B-B14F-4D97-AF65-F5344CB8AC3E}">
        <p14:creationId xmlns:p14="http://schemas.microsoft.com/office/powerpoint/2010/main" val="1908509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par>
                                <p:cTn id="37" presetID="3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1800</a:t>
            </a:r>
          </a:p>
        </p:txBody>
      </p:sp>
      <p:pic>
        <p:nvPicPr>
          <p:cNvPr id="7" name="Picture 6"/>
          <p:cNvPicPr>
            <a:picLocks noChangeAspect="1"/>
          </p:cNvPicPr>
          <p:nvPr/>
        </p:nvPicPr>
        <p:blipFill>
          <a:blip r:embed="rId3"/>
          <a:stretch>
            <a:fillRect/>
          </a:stretch>
        </p:blipFill>
        <p:spPr>
          <a:xfrm>
            <a:off x="152400" y="1286091"/>
            <a:ext cx="2935165" cy="3500184"/>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109451" y="4191000"/>
            <a:ext cx="1490750" cy="646331"/>
          </a:xfrm>
          <a:prstGeom prst="rect">
            <a:avLst/>
          </a:prstGeom>
        </p:spPr>
        <p:txBody>
          <a:bodyPr wrap="square">
            <a:spAutoFit/>
          </a:bodyPr>
          <a:lstStyle/>
          <a:p>
            <a:pPr lvl="0"/>
            <a:r>
              <a:rPr lang="en-US" dirty="0">
                <a:solidFill>
                  <a:schemeClr val="bg1"/>
                </a:solidFill>
              </a:rPr>
              <a:t> Thomas Jefferson</a:t>
            </a:r>
          </a:p>
        </p:txBody>
      </p:sp>
      <p:pic>
        <p:nvPicPr>
          <p:cNvPr id="4" name="Picture 3"/>
          <p:cNvPicPr>
            <a:picLocks noChangeAspect="1"/>
          </p:cNvPicPr>
          <p:nvPr/>
        </p:nvPicPr>
        <p:blipFill>
          <a:blip r:embed="rId4"/>
          <a:stretch>
            <a:fillRect/>
          </a:stretch>
        </p:blipFill>
        <p:spPr>
          <a:xfrm>
            <a:off x="1833170" y="3145483"/>
            <a:ext cx="2361427" cy="3482932"/>
          </a:xfrm>
          <a:prstGeom prst="rect">
            <a:avLst/>
          </a:prstGeom>
          <a:ln w="88900" cap="sq" cmpd="thickThin">
            <a:solidFill>
              <a:srgbClr val="000000"/>
            </a:solidFill>
            <a:prstDash val="solid"/>
            <a:miter lim="800000"/>
          </a:ln>
          <a:effectLst>
            <a:innerShdw blurRad="76200">
              <a:srgbClr val="000000"/>
            </a:innerShdw>
          </a:effectLst>
        </p:spPr>
      </p:pic>
      <p:sp>
        <p:nvSpPr>
          <p:cNvPr id="16" name="Rectangle 15"/>
          <p:cNvSpPr/>
          <p:nvPr/>
        </p:nvSpPr>
        <p:spPr>
          <a:xfrm>
            <a:off x="2045348" y="3276600"/>
            <a:ext cx="1208472" cy="369332"/>
          </a:xfrm>
          <a:prstGeom prst="rect">
            <a:avLst/>
          </a:prstGeom>
        </p:spPr>
        <p:txBody>
          <a:bodyPr wrap="none">
            <a:spAutoFit/>
          </a:bodyPr>
          <a:lstStyle/>
          <a:p>
            <a:pPr lvl="0"/>
            <a:r>
              <a:rPr lang="en-US" dirty="0"/>
              <a:t>Aaron Burr</a:t>
            </a:r>
          </a:p>
        </p:txBody>
      </p:sp>
      <p:sp>
        <p:nvSpPr>
          <p:cNvPr id="2" name="Rectangle 1"/>
          <p:cNvSpPr/>
          <p:nvPr/>
        </p:nvSpPr>
        <p:spPr>
          <a:xfrm>
            <a:off x="4361119" y="1371600"/>
            <a:ext cx="4600001" cy="5016758"/>
          </a:xfrm>
          <a:prstGeom prst="rect">
            <a:avLst/>
          </a:prstGeom>
        </p:spPr>
        <p:txBody>
          <a:bodyPr wrap="square">
            <a:spAutoFit/>
          </a:bodyPr>
          <a:lstStyle/>
          <a:p>
            <a:pPr marL="285750" lvl="0" indent="-285750">
              <a:buFont typeface="Arial" panose="020B0604020202020204" pitchFamily="34" charset="0"/>
              <a:buChar char="•"/>
            </a:pPr>
            <a:r>
              <a:rPr lang="en-US" sz="4000" b="1" dirty="0">
                <a:solidFill>
                  <a:prstClr val="black"/>
                </a:solidFill>
                <a:latin typeface="Century Gothic" panose="020B0502020202020204" pitchFamily="34" charset="0"/>
              </a:rPr>
              <a:t>Electoral College split between Jefferson and Burr so the vote went to the House of Representatives</a:t>
            </a:r>
          </a:p>
        </p:txBody>
      </p:sp>
    </p:spTree>
    <p:extLst>
      <p:ext uri="{BB962C8B-B14F-4D97-AF65-F5344CB8AC3E}">
        <p14:creationId xmlns:p14="http://schemas.microsoft.com/office/powerpoint/2010/main" val="397784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1800</a:t>
            </a:r>
          </a:p>
        </p:txBody>
      </p:sp>
      <p:pic>
        <p:nvPicPr>
          <p:cNvPr id="7" name="Picture 6"/>
          <p:cNvPicPr>
            <a:picLocks noChangeAspect="1"/>
          </p:cNvPicPr>
          <p:nvPr/>
        </p:nvPicPr>
        <p:blipFill>
          <a:blip r:embed="rId3"/>
          <a:stretch>
            <a:fillRect/>
          </a:stretch>
        </p:blipFill>
        <p:spPr>
          <a:xfrm>
            <a:off x="152400" y="1286091"/>
            <a:ext cx="2935165" cy="3500184"/>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91099" y="1232436"/>
            <a:ext cx="1490750" cy="646331"/>
          </a:xfrm>
          <a:prstGeom prst="rect">
            <a:avLst/>
          </a:prstGeom>
        </p:spPr>
        <p:txBody>
          <a:bodyPr wrap="square">
            <a:spAutoFit/>
          </a:bodyPr>
          <a:lstStyle/>
          <a:p>
            <a:pPr lvl="0"/>
            <a:r>
              <a:rPr lang="en-US" dirty="0">
                <a:solidFill>
                  <a:schemeClr val="bg1"/>
                </a:solidFill>
              </a:rPr>
              <a:t> Thomas Jefferson</a:t>
            </a:r>
          </a:p>
        </p:txBody>
      </p:sp>
      <p:pic>
        <p:nvPicPr>
          <p:cNvPr id="4" name="Picture 3"/>
          <p:cNvPicPr>
            <a:picLocks noChangeAspect="1"/>
          </p:cNvPicPr>
          <p:nvPr/>
        </p:nvPicPr>
        <p:blipFill>
          <a:blip r:embed="rId4"/>
          <a:stretch>
            <a:fillRect/>
          </a:stretch>
        </p:blipFill>
        <p:spPr>
          <a:xfrm>
            <a:off x="2264584" y="3204333"/>
            <a:ext cx="2361427" cy="3482932"/>
          </a:xfrm>
          <a:prstGeom prst="rect">
            <a:avLst/>
          </a:prstGeom>
          <a:ln w="88900" cap="sq" cmpd="thickThin">
            <a:solidFill>
              <a:srgbClr val="000000"/>
            </a:solidFill>
            <a:prstDash val="solid"/>
            <a:miter lim="800000"/>
          </a:ln>
          <a:effectLst>
            <a:innerShdw blurRad="76200">
              <a:srgbClr val="000000"/>
            </a:innerShdw>
          </a:effectLst>
        </p:spPr>
      </p:pic>
      <p:sp>
        <p:nvSpPr>
          <p:cNvPr id="16" name="Rectangle 15"/>
          <p:cNvSpPr/>
          <p:nvPr/>
        </p:nvSpPr>
        <p:spPr>
          <a:xfrm>
            <a:off x="2263612" y="3159302"/>
            <a:ext cx="1208472" cy="369332"/>
          </a:xfrm>
          <a:prstGeom prst="rect">
            <a:avLst/>
          </a:prstGeom>
        </p:spPr>
        <p:txBody>
          <a:bodyPr wrap="none">
            <a:spAutoFit/>
          </a:bodyPr>
          <a:lstStyle/>
          <a:p>
            <a:pPr lvl="0"/>
            <a:r>
              <a:rPr lang="en-US" dirty="0"/>
              <a:t>Aaron Burr</a:t>
            </a:r>
          </a:p>
        </p:txBody>
      </p:sp>
      <p:sp>
        <p:nvSpPr>
          <p:cNvPr id="13" name="Rectangle 12"/>
          <p:cNvSpPr/>
          <p:nvPr/>
        </p:nvSpPr>
        <p:spPr>
          <a:xfrm>
            <a:off x="3237195" y="1097199"/>
            <a:ext cx="5845504" cy="2062103"/>
          </a:xfrm>
          <a:prstGeom prst="rect">
            <a:avLst/>
          </a:prstGeom>
        </p:spPr>
        <p:txBody>
          <a:bodyPr wrap="square">
            <a:spAutoFit/>
          </a:bodyPr>
          <a:lstStyle/>
          <a:p>
            <a:pPr marL="285750" lvl="0" indent="-285750">
              <a:buFont typeface="Arial" panose="020B0604020202020204" pitchFamily="34" charset="0"/>
              <a:buChar char="•"/>
            </a:pPr>
            <a:r>
              <a:rPr lang="en-US" sz="3200" b="1" dirty="0">
                <a:solidFill>
                  <a:prstClr val="black"/>
                </a:solidFill>
                <a:latin typeface="Century Gothic" panose="020B0502020202020204" pitchFamily="34" charset="0"/>
              </a:rPr>
              <a:t>Alexander Hamilton convinced his supporters in the House to vote for Jefferson not Burr</a:t>
            </a:r>
          </a:p>
        </p:txBody>
      </p:sp>
      <p:pic>
        <p:nvPicPr>
          <p:cNvPr id="12" name="Picture 11"/>
          <p:cNvPicPr>
            <a:picLocks noChangeAspect="1"/>
          </p:cNvPicPr>
          <p:nvPr/>
        </p:nvPicPr>
        <p:blipFill>
          <a:blip r:embed="rId5"/>
          <a:stretch>
            <a:fillRect/>
          </a:stretch>
        </p:blipFill>
        <p:spPr>
          <a:xfrm>
            <a:off x="5166477" y="3147761"/>
            <a:ext cx="2986923" cy="3539503"/>
          </a:xfrm>
          <a:prstGeom prst="rect">
            <a:avLst/>
          </a:prstGeom>
          <a:ln w="88900" cap="sq" cmpd="thickThin">
            <a:solidFill>
              <a:srgbClr val="000000"/>
            </a:solidFill>
            <a:prstDash val="solid"/>
            <a:miter lim="800000"/>
          </a:ln>
          <a:effectLst>
            <a:innerShdw blurRad="76200">
              <a:srgbClr val="000000"/>
            </a:innerShdw>
          </a:effectLst>
        </p:spPr>
      </p:pic>
      <p:sp>
        <p:nvSpPr>
          <p:cNvPr id="14" name="Rectangle 13"/>
          <p:cNvSpPr/>
          <p:nvPr/>
        </p:nvSpPr>
        <p:spPr>
          <a:xfrm>
            <a:off x="5166477" y="5970492"/>
            <a:ext cx="1490750" cy="646331"/>
          </a:xfrm>
          <a:prstGeom prst="rect">
            <a:avLst/>
          </a:prstGeom>
        </p:spPr>
        <p:txBody>
          <a:bodyPr wrap="square">
            <a:spAutoFit/>
          </a:bodyPr>
          <a:lstStyle/>
          <a:p>
            <a:pPr lvl="0"/>
            <a:r>
              <a:rPr lang="en-US" dirty="0">
                <a:solidFill>
                  <a:schemeClr val="bg1"/>
                </a:solidFill>
              </a:rPr>
              <a:t> Alexander</a:t>
            </a:r>
          </a:p>
          <a:p>
            <a:pPr lvl="0"/>
            <a:r>
              <a:rPr lang="en-US" dirty="0">
                <a:solidFill>
                  <a:schemeClr val="bg1"/>
                </a:solidFill>
              </a:rPr>
              <a:t>Hamilton</a:t>
            </a:r>
          </a:p>
        </p:txBody>
      </p:sp>
      <p:sp>
        <p:nvSpPr>
          <p:cNvPr id="15" name="Star: 7 Points 14"/>
          <p:cNvSpPr/>
          <p:nvPr/>
        </p:nvSpPr>
        <p:spPr>
          <a:xfrm>
            <a:off x="67740" y="3115003"/>
            <a:ext cx="2370660" cy="2218997"/>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36448" y="4110751"/>
            <a:ext cx="1833243" cy="533399"/>
          </a:xfrm>
          <a:prstGeom prst="rect">
            <a:avLst/>
          </a:prstGeom>
          <a:noFill/>
        </p:spPr>
        <p:txBody>
          <a:bodyPr wrap="square" rtlCol="0">
            <a:prstTxWarp prst="textPlain">
              <a:avLst/>
            </a:prstTxWarp>
            <a:spAutoFit/>
          </a:bodyPr>
          <a:lstStyle/>
          <a:p>
            <a:r>
              <a:rPr lang="en-US" b="1" dirty="0">
                <a:ln>
                  <a:solidFill>
                    <a:sysClr val="windowText" lastClr="000000"/>
                  </a:solidFill>
                </a:ln>
                <a:solidFill>
                  <a:srgbClr val="C00000"/>
                </a:solidFill>
                <a:latin typeface="Century Gothic" panose="020B0502020202020204" pitchFamily="34" charset="0"/>
              </a:rPr>
              <a:t>WINNER!</a:t>
            </a:r>
          </a:p>
        </p:txBody>
      </p:sp>
      <p:sp>
        <p:nvSpPr>
          <p:cNvPr id="18" name="Star: 7 Points 17"/>
          <p:cNvSpPr/>
          <p:nvPr/>
        </p:nvSpPr>
        <p:spPr>
          <a:xfrm>
            <a:off x="1724118" y="4786275"/>
            <a:ext cx="2287461" cy="2060660"/>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37080" y="5339551"/>
            <a:ext cx="1977316" cy="954107"/>
          </a:xfrm>
          <a:prstGeom prst="rect">
            <a:avLst/>
          </a:prstGeom>
          <a:noFill/>
        </p:spPr>
        <p:txBody>
          <a:bodyPr wrap="square" rtlCol="0">
            <a:spAutoFit/>
          </a:bodyPr>
          <a:lstStyle/>
          <a:p>
            <a:pPr algn="ctr"/>
            <a:r>
              <a:rPr lang="en-US" sz="2800" b="1" dirty="0">
                <a:ln>
                  <a:solidFill>
                    <a:sysClr val="windowText" lastClr="000000"/>
                  </a:solidFill>
                </a:ln>
                <a:solidFill>
                  <a:srgbClr val="C00000"/>
                </a:solidFill>
                <a:latin typeface="Century Gothic" panose="020B0502020202020204" pitchFamily="34" charset="0"/>
              </a:rPr>
              <a:t>VICE PRESIDENT</a:t>
            </a:r>
          </a:p>
        </p:txBody>
      </p:sp>
    </p:spTree>
    <p:extLst>
      <p:ext uri="{BB962C8B-B14F-4D97-AF65-F5344CB8AC3E}">
        <p14:creationId xmlns:p14="http://schemas.microsoft.com/office/powerpoint/2010/main" val="9952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style.rotation</p:attrName>
                                        </p:attrNameLst>
                                      </p:cBhvr>
                                      <p:tavLst>
                                        <p:tav tm="0">
                                          <p:val>
                                            <p:fltVal val="90"/>
                                          </p:val>
                                        </p:tav>
                                        <p:tav tm="100000">
                                          <p:val>
                                            <p:fltVal val="0"/>
                                          </p:val>
                                        </p:tav>
                                      </p:tavLst>
                                    </p:anim>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style.rotation</p:attrName>
                                        </p:attrNameLst>
                                      </p:cBhvr>
                                      <p:tavLst>
                                        <p:tav tm="0">
                                          <p:val>
                                            <p:fltVal val="90"/>
                                          </p:val>
                                        </p:tav>
                                        <p:tav tm="100000">
                                          <p:val>
                                            <p:fltVal val="0"/>
                                          </p:val>
                                        </p:tav>
                                      </p:tavLst>
                                    </p:anim>
                                    <p:animEffect transition="in" filter="fade">
                                      <p:cBhvr>
                                        <p:cTn id="41" dur="1000"/>
                                        <p:tgtEl>
                                          <p:spTgt spid="1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style.rotation</p:attrName>
                                        </p:attrNameLst>
                                      </p:cBhvr>
                                      <p:tavLst>
                                        <p:tav tm="0">
                                          <p:val>
                                            <p:fltVal val="90"/>
                                          </p:val>
                                        </p:tav>
                                        <p:tav tm="100000">
                                          <p:val>
                                            <p:fltVal val="0"/>
                                          </p:val>
                                        </p:tav>
                                      </p:tavLst>
                                    </p:anim>
                                    <p:animEffect transition="in" filter="fade">
                                      <p:cBhvr>
                                        <p:cTn id="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7" grpId="0"/>
      <p:bldP spid="18"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REVOLUTION OF 1800</a:t>
            </a:r>
          </a:p>
        </p:txBody>
      </p:sp>
      <p:sp>
        <p:nvSpPr>
          <p:cNvPr id="13" name="Rectangle 12"/>
          <p:cNvSpPr/>
          <p:nvPr/>
        </p:nvSpPr>
        <p:spPr>
          <a:xfrm>
            <a:off x="84512" y="1205683"/>
            <a:ext cx="8961120" cy="4616648"/>
          </a:xfrm>
          <a:prstGeom prst="rect">
            <a:avLst/>
          </a:prstGeom>
        </p:spPr>
        <p:txBody>
          <a:bodyPr wrap="square">
            <a:spAutoFit/>
          </a:bodyPr>
          <a:lstStyle/>
          <a:p>
            <a:pPr marL="285750" lvl="0" indent="-285750">
              <a:buFont typeface="Arial" panose="020B0604020202020204" pitchFamily="34" charset="0"/>
              <a:buChar char="•"/>
            </a:pPr>
            <a:r>
              <a:rPr lang="en-US" sz="4200" b="1" dirty="0">
                <a:solidFill>
                  <a:prstClr val="black"/>
                </a:solidFill>
                <a:latin typeface="Century Gothic" panose="020B0502020202020204" pitchFamily="34" charset="0"/>
              </a:rPr>
              <a:t>The Election of 1800 is called the REVOLUTION OF 1800 because it was a peaceful transfer of power from the Federalists to the Democratic-Republicans</a:t>
            </a:r>
          </a:p>
          <a:p>
            <a:pPr marL="285750" lvl="0" indent="-285750">
              <a:buFont typeface="Arial" panose="020B0604020202020204" pitchFamily="34" charset="0"/>
              <a:buChar char="•"/>
            </a:pPr>
            <a:r>
              <a:rPr lang="en-US" sz="4200" b="1" dirty="0">
                <a:solidFill>
                  <a:prstClr val="black"/>
                </a:solidFill>
                <a:latin typeface="Century Gothic" panose="020B0502020202020204" pitchFamily="34" charset="0"/>
              </a:rPr>
              <a:t>Indicated the U.S. Constitutional system would endure</a:t>
            </a:r>
          </a:p>
        </p:txBody>
      </p:sp>
      <p:sp>
        <p:nvSpPr>
          <p:cNvPr id="7" name="Rectangle 6"/>
          <p:cNvSpPr/>
          <p:nvPr/>
        </p:nvSpPr>
        <p:spPr>
          <a:xfrm>
            <a:off x="7082314" y="6286616"/>
            <a:ext cx="4572000" cy="369332"/>
          </a:xfrm>
          <a:prstGeom prst="rect">
            <a:avLst/>
          </a:prstGeom>
        </p:spPr>
        <p:txBody>
          <a:bodyPr>
            <a:spAutoFit/>
          </a:bodyPr>
          <a:lstStyle/>
          <a:p>
            <a:r>
              <a:rPr lang="en-US" dirty="0">
                <a:hlinkClick r:id="rId3"/>
              </a:rPr>
              <a:t>Election of 1800 </a:t>
            </a:r>
            <a:endParaRPr lang="en-US" dirty="0"/>
          </a:p>
        </p:txBody>
      </p:sp>
    </p:spTree>
    <p:extLst>
      <p:ext uri="{BB962C8B-B14F-4D97-AF65-F5344CB8AC3E}">
        <p14:creationId xmlns:p14="http://schemas.microsoft.com/office/powerpoint/2010/main" val="128783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0608" y="1115467"/>
            <a:ext cx="4267200" cy="5632311"/>
          </a:xfrm>
          <a:prstGeom prst="rect">
            <a:avLst/>
          </a:prstGeom>
          <a:noFill/>
        </p:spPr>
        <p:txBody>
          <a:bodyPr wrap="square" rtlCol="0">
            <a:spAutoFit/>
          </a:bodyPr>
          <a:lstStyle/>
          <a:p>
            <a:pPr marL="457200" indent="-457200">
              <a:buFont typeface="Arial" panose="020B0604020202020204" pitchFamily="34" charset="0"/>
              <a:buChar char="•"/>
            </a:pPr>
            <a:r>
              <a:rPr lang="en-US" sz="3600" b="1" dirty="0">
                <a:latin typeface="Century Gothic" panose="020B0502020202020204" pitchFamily="34" charset="0"/>
              </a:rPr>
              <a:t>At the time of Washington’s election, 11 out of the 13 states had ratified the Constitution (North Carolina and Rhode Island had not ratified it </a:t>
            </a:r>
            <a:r>
              <a:rPr lang="en-US" sz="3600" b="1">
                <a:latin typeface="Century Gothic" panose="020B0502020202020204" pitchFamily="34" charset="0"/>
              </a:rPr>
              <a:t>yet)</a:t>
            </a:r>
            <a:endParaRPr lang="en-US" sz="3600" b="1" dirty="0">
              <a:latin typeface="Century Gothic" panose="020B0502020202020204" pitchFamily="34" charset="0"/>
            </a:endParaRPr>
          </a:p>
        </p:txBody>
      </p:sp>
      <p:sp>
        <p:nvSpPr>
          <p:cNvPr id="8" name="Rectangle 7"/>
          <p:cNvSpPr/>
          <p:nvPr/>
        </p:nvSpPr>
        <p:spPr>
          <a:xfrm>
            <a:off x="685800" y="76200"/>
            <a:ext cx="7696200" cy="814526"/>
          </a:xfrm>
          <a:prstGeom prst="rect">
            <a:avLst/>
          </a:prstGeom>
        </p:spPr>
        <p:txBody>
          <a:bodyPr wrap="none">
            <a:prstTxWarp prst="textPlain">
              <a:avLst/>
            </a:prstTxWarp>
            <a:spAutoFit/>
          </a:bodyPr>
          <a:lstStyle/>
          <a:p>
            <a:r>
              <a:rPr lang="en-US" b="1" dirty="0">
                <a:solidFill>
                  <a:schemeClr val="bg1"/>
                </a:solidFill>
                <a:latin typeface="Century Gothic" panose="020B0502020202020204" pitchFamily="34" charset="0"/>
              </a:rPr>
              <a:t>A NEW GOVERNMENT</a:t>
            </a:r>
          </a:p>
        </p:txBody>
      </p:sp>
    </p:spTree>
    <p:extLst>
      <p:ext uri="{BB962C8B-B14F-4D97-AF65-F5344CB8AC3E}">
        <p14:creationId xmlns:p14="http://schemas.microsoft.com/office/powerpoint/2010/main" val="2045433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533400"/>
            <a:ext cx="5867400" cy="3810000"/>
          </a:xfrm>
          <a:prstGeom prst="rect">
            <a:avLst/>
          </a:prstGeom>
        </p:spPr>
        <p:txBody>
          <a:bodyPr wrap="none">
            <a:prstTxWarp prst="textPlain">
              <a:avLst/>
            </a:prstTxWarp>
            <a:spAutoFit/>
          </a:bodyPr>
          <a:lstStyle/>
          <a:p>
            <a:pPr lvl="0" algn="ctr"/>
            <a:r>
              <a:rPr lang="en-US" b="1" dirty="0">
                <a:effectLst>
                  <a:glow rad="101600">
                    <a:schemeClr val="bg1">
                      <a:lumMod val="75000"/>
                      <a:alpha val="40000"/>
                    </a:schemeClr>
                  </a:glow>
                </a:effectLst>
                <a:latin typeface="Century Gothic" panose="020B0502020202020204" pitchFamily="34" charset="0"/>
              </a:rPr>
              <a:t>PRESIDENCY OF</a:t>
            </a:r>
          </a:p>
          <a:p>
            <a:pPr lvl="0" algn="ctr"/>
            <a:r>
              <a:rPr lang="en-US" b="1" dirty="0">
                <a:effectLst>
                  <a:glow rad="101600">
                    <a:schemeClr val="bg1">
                      <a:lumMod val="75000"/>
                      <a:alpha val="40000"/>
                    </a:schemeClr>
                  </a:glow>
                </a:effectLst>
                <a:latin typeface="Century Gothic" panose="020B0502020202020204" pitchFamily="34" charset="0"/>
              </a:rPr>
              <a:t> THOMAS </a:t>
            </a:r>
          </a:p>
          <a:p>
            <a:pPr lvl="0" algn="ctr"/>
            <a:r>
              <a:rPr lang="en-US" b="1" dirty="0">
                <a:effectLst>
                  <a:glow rad="101600">
                    <a:schemeClr val="bg1">
                      <a:lumMod val="75000"/>
                      <a:alpha val="40000"/>
                    </a:schemeClr>
                  </a:glow>
                </a:effectLst>
                <a:latin typeface="Century Gothic" panose="020B0502020202020204" pitchFamily="34" charset="0"/>
              </a:rPr>
              <a:t>JEFFERSON</a:t>
            </a:r>
          </a:p>
        </p:txBody>
      </p:sp>
      <p:sp>
        <p:nvSpPr>
          <p:cNvPr id="5" name="Rectangle 4"/>
          <p:cNvSpPr/>
          <p:nvPr/>
        </p:nvSpPr>
        <p:spPr>
          <a:xfrm>
            <a:off x="533400" y="5105400"/>
            <a:ext cx="4038600" cy="822346"/>
          </a:xfrm>
          <a:prstGeom prst="rect">
            <a:avLst/>
          </a:prstGeom>
        </p:spPr>
        <p:txBody>
          <a:bodyPr wrap="none">
            <a:prstTxWarp prst="textPlain">
              <a:avLst/>
            </a:prstTxWarp>
            <a:spAutoFit/>
          </a:bodyPr>
          <a:lstStyle/>
          <a:p>
            <a:pPr lvl="0"/>
            <a:r>
              <a:rPr lang="en-US" b="1" dirty="0">
                <a:latin typeface="Century Gothic" panose="020B0502020202020204" pitchFamily="34" charset="0"/>
              </a:rPr>
              <a:t>1801-1809</a:t>
            </a:r>
          </a:p>
        </p:txBody>
      </p:sp>
      <p:sp>
        <p:nvSpPr>
          <p:cNvPr id="10" name="Rectangle 9"/>
          <p:cNvSpPr/>
          <p:nvPr/>
        </p:nvSpPr>
        <p:spPr>
          <a:xfrm>
            <a:off x="800100" y="6084947"/>
            <a:ext cx="4572000" cy="369332"/>
          </a:xfrm>
          <a:prstGeom prst="rect">
            <a:avLst/>
          </a:prstGeom>
        </p:spPr>
        <p:txBody>
          <a:bodyPr>
            <a:spAutoFit/>
          </a:bodyPr>
          <a:lstStyle/>
          <a:p>
            <a:r>
              <a:rPr lang="en-US" dirty="0">
                <a:hlinkClick r:id="rId3"/>
              </a:rPr>
              <a:t>Thomas Jefferson in 60 Seconds </a:t>
            </a:r>
            <a:endParaRPr lang="en-US" dirty="0"/>
          </a:p>
        </p:txBody>
      </p:sp>
    </p:spTree>
    <p:extLst>
      <p:ext uri="{BB962C8B-B14F-4D97-AF65-F5344CB8AC3E}">
        <p14:creationId xmlns:p14="http://schemas.microsoft.com/office/powerpoint/2010/main" val="18245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JEFFERSON’S PRESIDENCY</a:t>
            </a:r>
          </a:p>
        </p:txBody>
      </p:sp>
      <p:sp>
        <p:nvSpPr>
          <p:cNvPr id="7" name="TextBox 6"/>
          <p:cNvSpPr txBox="1"/>
          <p:nvPr/>
        </p:nvSpPr>
        <p:spPr>
          <a:xfrm>
            <a:off x="4419600" y="6557833"/>
            <a:ext cx="4114800" cy="246221"/>
          </a:xfrm>
          <a:prstGeom prst="rect">
            <a:avLst/>
          </a:prstGeom>
          <a:noFill/>
        </p:spPr>
        <p:txBody>
          <a:bodyPr wrap="square" rtlCol="0">
            <a:spAutoFit/>
          </a:bodyPr>
          <a:lstStyle/>
          <a:p>
            <a:r>
              <a:rPr lang="en-US" sz="1000" dirty="0">
                <a:solidFill>
                  <a:schemeClr val="bg1">
                    <a:lumMod val="85000"/>
                  </a:schemeClr>
                </a:solidFill>
                <a:latin typeface="HelloTypewriterSquisht" panose="02000603000000000000" pitchFamily="2" charset="0"/>
                <a:ea typeface="HelloTypewriterSquisht" panose="02000603000000000000" pitchFamily="2" charset="0"/>
              </a:rPr>
              <a:t>Copyright©2016 History Gal. All rights reserved.</a:t>
            </a:r>
          </a:p>
        </p:txBody>
      </p:sp>
      <p:sp>
        <p:nvSpPr>
          <p:cNvPr id="2" name="TextBox 1"/>
          <p:cNvSpPr txBox="1"/>
          <p:nvPr/>
        </p:nvSpPr>
        <p:spPr>
          <a:xfrm>
            <a:off x="3034839" y="1066800"/>
            <a:ext cx="5967845" cy="5847755"/>
          </a:xfrm>
          <a:prstGeom prst="rect">
            <a:avLst/>
          </a:prstGeom>
          <a:noFill/>
        </p:spPr>
        <p:txBody>
          <a:bodyPr wrap="square" rtlCol="0">
            <a:spAutoFit/>
          </a:bodyPr>
          <a:lstStyle/>
          <a:p>
            <a:pPr marL="285750" indent="-285750">
              <a:buFont typeface="Arial" panose="020B0604020202020204" pitchFamily="34" charset="0"/>
              <a:buChar char="•"/>
            </a:pPr>
            <a:r>
              <a:rPr lang="en-US" sz="3400" b="1" dirty="0">
                <a:latin typeface="Century Gothic" panose="020B0502020202020204" pitchFamily="34" charset="0"/>
              </a:rPr>
              <a:t>maintained Hamilton’s national bank and debt repayment plan</a:t>
            </a:r>
          </a:p>
          <a:p>
            <a:pPr marL="285750" indent="-285750">
              <a:buFont typeface="Arial" panose="020B0604020202020204" pitchFamily="34" charset="0"/>
              <a:buChar char="•"/>
            </a:pPr>
            <a:r>
              <a:rPr lang="en-US" sz="3400" b="1" dirty="0">
                <a:latin typeface="Century Gothic" panose="020B0502020202020204" pitchFamily="34" charset="0"/>
              </a:rPr>
              <a:t>stayed out of foreign affairs</a:t>
            </a:r>
          </a:p>
          <a:p>
            <a:pPr marL="285750" indent="-285750">
              <a:buFont typeface="Arial" panose="020B0604020202020204" pitchFamily="34" charset="0"/>
              <a:buChar char="•"/>
            </a:pPr>
            <a:r>
              <a:rPr lang="en-US" sz="3400" b="1" dirty="0">
                <a:latin typeface="Century Gothic" panose="020B0502020202020204" pitchFamily="34" charset="0"/>
              </a:rPr>
              <a:t>repealed the excise taxes (including those on whiskey)</a:t>
            </a:r>
          </a:p>
          <a:p>
            <a:pPr marL="285750" indent="-285750">
              <a:buFont typeface="Arial" panose="020B0604020202020204" pitchFamily="34" charset="0"/>
              <a:buChar char="•"/>
            </a:pPr>
            <a:r>
              <a:rPr lang="en-US" sz="3400" b="1" dirty="0">
                <a:latin typeface="Century Gothic" panose="020B0502020202020204" pitchFamily="34" charset="0"/>
              </a:rPr>
              <a:t>lowered the national debt</a:t>
            </a:r>
          </a:p>
          <a:p>
            <a:pPr marL="285750" indent="-285750">
              <a:buFont typeface="Arial" panose="020B0604020202020204" pitchFamily="34" charset="0"/>
              <a:buChar char="•"/>
            </a:pPr>
            <a:r>
              <a:rPr lang="en-US" sz="3400" b="1" dirty="0">
                <a:latin typeface="Century Gothic" panose="020B0502020202020204" pitchFamily="34" charset="0"/>
              </a:rPr>
              <a:t>repealed the Alien and Sedition Acts</a:t>
            </a:r>
          </a:p>
        </p:txBody>
      </p:sp>
    </p:spTree>
    <p:extLst>
      <p:ext uri="{BB962C8B-B14F-4D97-AF65-F5344CB8AC3E}">
        <p14:creationId xmlns:p14="http://schemas.microsoft.com/office/powerpoint/2010/main" val="2853359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114306"/>
            <a:ext cx="9040091" cy="1938992"/>
          </a:xfrm>
          <a:prstGeom prst="rect">
            <a:avLst/>
          </a:prstGeom>
          <a:solidFill>
            <a:schemeClr val="bg1">
              <a:alpha val="60000"/>
            </a:schemeClr>
          </a:solidFill>
        </p:spPr>
        <p:txBody>
          <a:bodyPr wrap="square" rtlCol="0">
            <a:spAutoFit/>
          </a:bodyPr>
          <a:lstStyle/>
          <a:p>
            <a:pPr algn="ctr"/>
            <a:r>
              <a:rPr lang="en-US" sz="4000" b="1" dirty="0">
                <a:latin typeface="Century Gothic" panose="020B0502020202020204" pitchFamily="34" charset="0"/>
              </a:rPr>
              <a:t>LOUISIANA – land where Mississippi and Missouri Rivers flowed, including the Port of New Orleans</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Tree>
    <p:extLst>
      <p:ext uri="{BB962C8B-B14F-4D97-AF65-F5344CB8AC3E}">
        <p14:creationId xmlns:p14="http://schemas.microsoft.com/office/powerpoint/2010/main" val="2217932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1219200"/>
            <a:ext cx="9040091" cy="5016758"/>
          </a:xfrm>
          <a:prstGeom prst="rect">
            <a:avLst/>
          </a:prstGeom>
          <a:solidFill>
            <a:schemeClr val="bg1">
              <a:alpha val="70000"/>
            </a:schemeClr>
          </a:solidFill>
        </p:spPr>
        <p:txBody>
          <a:bodyPr wrap="square" rtlCol="0">
            <a:spAutoFit/>
          </a:bodyPr>
          <a:lstStyle/>
          <a:p>
            <a:r>
              <a:rPr lang="en-US" sz="4000" b="1" dirty="0">
                <a:latin typeface="Century Gothic" panose="020B0502020202020204" pitchFamily="34" charset="0"/>
              </a:rPr>
              <a:t>Why was the U.S. interested in the Mississippi River?</a:t>
            </a:r>
          </a:p>
          <a:p>
            <a:pPr marL="285750" indent="-285750">
              <a:buFont typeface="Arial" panose="020B0604020202020204" pitchFamily="34" charset="0"/>
              <a:buChar char="•"/>
            </a:pPr>
            <a:r>
              <a:rPr lang="en-US" sz="4000" b="1" dirty="0">
                <a:latin typeface="Century Gothic" panose="020B0502020202020204" pitchFamily="34" charset="0"/>
              </a:rPr>
              <a:t>settlers in Indiana Territory depended on transporting goods on rivers that flowed westward into the Mississippi River and into New Orleans for their economic existence</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Tree>
    <p:extLst>
      <p:ext uri="{BB962C8B-B14F-4D97-AF65-F5344CB8AC3E}">
        <p14:creationId xmlns:p14="http://schemas.microsoft.com/office/powerpoint/2010/main" val="578745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1066800"/>
            <a:ext cx="9040091" cy="5940088"/>
          </a:xfrm>
          <a:prstGeom prst="rect">
            <a:avLst/>
          </a:prstGeom>
          <a:solidFill>
            <a:schemeClr val="bg1">
              <a:alpha val="70000"/>
            </a:schemeClr>
          </a:solidFill>
        </p:spPr>
        <p:txBody>
          <a:bodyPr wrap="square" rtlCol="0">
            <a:spAutoFit/>
          </a:bodyPr>
          <a:lstStyle/>
          <a:p>
            <a:r>
              <a:rPr lang="en-US" sz="3800" b="1" dirty="0">
                <a:latin typeface="Century Gothic" panose="020B0502020202020204" pitchFamily="34" charset="0"/>
              </a:rPr>
              <a:t>Why was the U.S. interested in the Mississippi River?</a:t>
            </a:r>
          </a:p>
          <a:p>
            <a:pPr marL="285750" indent="-285750">
              <a:buFont typeface="Arial" panose="020B0604020202020204" pitchFamily="34" charset="0"/>
              <a:buChar char="•"/>
            </a:pPr>
            <a:r>
              <a:rPr lang="en-US" sz="3800" b="1" dirty="0">
                <a:latin typeface="Century Gothic" panose="020B0502020202020204" pitchFamily="34" charset="0"/>
              </a:rPr>
              <a:t>1802 – Spanish officials revoked the right of deposit (the tax-free use of the Port of New Orleans) guaranteed in Pinckney Treaty</a:t>
            </a:r>
          </a:p>
          <a:p>
            <a:pPr marL="285750" indent="-285750">
              <a:buFont typeface="Arial" panose="020B0604020202020204" pitchFamily="34" charset="0"/>
              <a:buChar char="•"/>
            </a:pPr>
            <a:r>
              <a:rPr lang="en-US" sz="3800" b="1" dirty="0">
                <a:latin typeface="Century Gothic" panose="020B0502020202020204" pitchFamily="34" charset="0"/>
              </a:rPr>
              <a:t>Belief that if a foreign power controlled New Orleans, the U.S. might get entangled in European affairs</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
        <p:nvSpPr>
          <p:cNvPr id="7" name="Rectangle 6"/>
          <p:cNvSpPr/>
          <p:nvPr/>
        </p:nvSpPr>
        <p:spPr>
          <a:xfrm>
            <a:off x="4468091" y="6505601"/>
            <a:ext cx="4572000" cy="369332"/>
          </a:xfrm>
          <a:prstGeom prst="rect">
            <a:avLst/>
          </a:prstGeom>
        </p:spPr>
        <p:txBody>
          <a:bodyPr>
            <a:spAutoFit/>
          </a:bodyPr>
          <a:lstStyle/>
          <a:p>
            <a:r>
              <a:rPr lang="en-US" dirty="0">
                <a:hlinkClick r:id="rId3"/>
              </a:rPr>
              <a:t>House Hunters: Louisiana Purchase Edition </a:t>
            </a:r>
            <a:endParaRPr lang="en-US" dirty="0"/>
          </a:p>
        </p:txBody>
      </p:sp>
    </p:spTree>
    <p:extLst>
      <p:ext uri="{BB962C8B-B14F-4D97-AF65-F5344CB8AC3E}">
        <p14:creationId xmlns:p14="http://schemas.microsoft.com/office/powerpoint/2010/main" val="178695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6200" y="1088906"/>
            <a:ext cx="8915400" cy="5940088"/>
          </a:xfrm>
          <a:prstGeom prst="rect">
            <a:avLst/>
          </a:prstGeom>
          <a:solidFill>
            <a:schemeClr val="bg1">
              <a:lumMod val="95000"/>
              <a:alpha val="80000"/>
            </a:schemeClr>
          </a:solidFill>
        </p:spPr>
        <p:txBody>
          <a:bodyPr wrap="square">
            <a:spAutoFit/>
          </a:bodyPr>
          <a:lstStyle/>
          <a:p>
            <a:r>
              <a:rPr lang="en-US" sz="3700" b="1" dirty="0">
                <a:latin typeface="Century Gothic" panose="020B0502020202020204" pitchFamily="34" charset="0"/>
              </a:rPr>
              <a:t>NEGOTIATIONS</a:t>
            </a:r>
          </a:p>
          <a:p>
            <a:pPr marL="285750" indent="-285750">
              <a:buFont typeface="Arial" panose="020B0604020202020204" pitchFamily="34" charset="0"/>
              <a:buChar char="•"/>
            </a:pPr>
            <a:r>
              <a:rPr lang="en-US" sz="3700" b="1" dirty="0">
                <a:latin typeface="Century Gothic" panose="020B0502020202020204" pitchFamily="34" charset="0"/>
              </a:rPr>
              <a:t>Jefferson sent ministers to France with instructions to offer up to $10 million for New Orleans and a strip of land from the port eastward to Florida</a:t>
            </a:r>
          </a:p>
          <a:p>
            <a:pPr marL="285750" indent="-285750">
              <a:buFont typeface="Arial" panose="020B0604020202020204" pitchFamily="34" charset="0"/>
              <a:buChar char="•"/>
            </a:pPr>
            <a:r>
              <a:rPr lang="en-US" sz="3700" b="1" dirty="0">
                <a:latin typeface="Century Gothic" panose="020B0502020202020204" pitchFamily="34" charset="0"/>
              </a:rPr>
              <a:t>Napoleon’s ministers offered to sell the entire Louisiana territory for $15 million and the American ministers agreed</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Tree>
    <p:extLst>
      <p:ext uri="{BB962C8B-B14F-4D97-AF65-F5344CB8AC3E}">
        <p14:creationId xmlns:p14="http://schemas.microsoft.com/office/powerpoint/2010/main" val="2766797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9236" y="1038323"/>
            <a:ext cx="5695604" cy="5940088"/>
          </a:xfrm>
          <a:prstGeom prst="rect">
            <a:avLst/>
          </a:prstGeom>
        </p:spPr>
        <p:txBody>
          <a:bodyPr wrap="square">
            <a:spAutoFit/>
          </a:bodyPr>
          <a:lstStyle/>
          <a:p>
            <a:r>
              <a:rPr lang="en-US" sz="3800" b="1" dirty="0">
                <a:latin typeface="Century Gothic" panose="020B0502020202020204" pitchFamily="34" charset="0"/>
              </a:rPr>
              <a:t>CONSTITUTIONAL ISSUE:</a:t>
            </a:r>
          </a:p>
          <a:p>
            <a:pPr marL="285750" indent="-285750">
              <a:buFont typeface="Arial" panose="020B0604020202020204" pitchFamily="34" charset="0"/>
              <a:buChar char="•"/>
            </a:pPr>
            <a:r>
              <a:rPr lang="en-US" sz="3800" b="1" dirty="0">
                <a:latin typeface="Century Gothic" panose="020B0502020202020204" pitchFamily="34" charset="0"/>
              </a:rPr>
              <a:t>Jefferson was committed to a strict interpretation of the Constitution and no clause in the Constitution gave the President power to purchase foreign </a:t>
            </a:r>
          </a:p>
          <a:p>
            <a:r>
              <a:rPr lang="en-US" sz="3800" b="1" dirty="0">
                <a:latin typeface="Century Gothic" panose="020B0502020202020204" pitchFamily="34" charset="0"/>
              </a:rPr>
              <a:t>  land</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Tree>
    <p:extLst>
      <p:ext uri="{BB962C8B-B14F-4D97-AF65-F5344CB8AC3E}">
        <p14:creationId xmlns:p14="http://schemas.microsoft.com/office/powerpoint/2010/main" val="195041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1" end="1"/>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9396" y="1102578"/>
            <a:ext cx="5848004" cy="4770537"/>
          </a:xfrm>
          <a:prstGeom prst="rect">
            <a:avLst/>
          </a:prstGeom>
        </p:spPr>
        <p:txBody>
          <a:bodyPr wrap="square">
            <a:spAutoFit/>
          </a:bodyPr>
          <a:lstStyle/>
          <a:p>
            <a:r>
              <a:rPr lang="en-US" sz="3800" b="1" dirty="0">
                <a:latin typeface="Century Gothic" panose="020B0502020202020204" pitchFamily="34" charset="0"/>
              </a:rPr>
              <a:t>CONSTITUTIONAL ISSUE:</a:t>
            </a:r>
          </a:p>
          <a:p>
            <a:pPr marL="285750" indent="-285750">
              <a:buFont typeface="Arial" panose="020B0604020202020204" pitchFamily="34" charset="0"/>
              <a:buChar char="•"/>
            </a:pPr>
            <a:r>
              <a:rPr lang="en-US" sz="3800" b="1" dirty="0">
                <a:latin typeface="Century Gothic" panose="020B0502020202020204" pitchFamily="34" charset="0"/>
              </a:rPr>
              <a:t>Eventually Jefferson determined it was for the country’s good and submitted the agreement to the Senate, the Senate approved</a:t>
            </a:r>
            <a:r>
              <a:rPr lang="en-US" sz="3200" b="1" dirty="0">
                <a:latin typeface="Century Gothic" panose="020B0502020202020204" pitchFamily="34" charset="0"/>
              </a:rPr>
              <a:t>	</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Tree>
    <p:extLst>
      <p:ext uri="{BB962C8B-B14F-4D97-AF65-F5344CB8AC3E}">
        <p14:creationId xmlns:p14="http://schemas.microsoft.com/office/powerpoint/2010/main" val="21586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867930" y="1442924"/>
            <a:ext cx="5562600" cy="4832092"/>
          </a:xfrm>
          <a:prstGeom prst="rect">
            <a:avLst/>
          </a:prstGeom>
        </p:spPr>
        <p:txBody>
          <a:bodyPr wrap="square">
            <a:spAutoFit/>
          </a:bodyPr>
          <a:lstStyle/>
          <a:p>
            <a:r>
              <a:rPr lang="en-US" sz="4400" b="1" dirty="0">
                <a:latin typeface="Century Gothic" panose="020B0502020202020204" pitchFamily="34" charset="0"/>
              </a:rPr>
              <a:t>PURCHASE RESULTS:</a:t>
            </a:r>
          </a:p>
          <a:p>
            <a:pPr marL="285750" indent="-285750">
              <a:buFont typeface="Arial" panose="020B0604020202020204" pitchFamily="34" charset="0"/>
              <a:buChar char="•"/>
            </a:pPr>
            <a:r>
              <a:rPr lang="en-US" sz="4400" b="1" dirty="0">
                <a:latin typeface="Century Gothic" panose="020B0502020202020204" pitchFamily="34" charset="0"/>
              </a:rPr>
              <a:t>Doubled the size of the U.S.</a:t>
            </a:r>
          </a:p>
          <a:p>
            <a:pPr marL="285750" indent="-285750">
              <a:buFont typeface="Arial" panose="020B0604020202020204" pitchFamily="34" charset="0"/>
              <a:buChar char="•"/>
            </a:pPr>
            <a:r>
              <a:rPr lang="en-US" sz="4400" b="1" dirty="0">
                <a:latin typeface="Century Gothic" panose="020B0502020202020204" pitchFamily="34" charset="0"/>
              </a:rPr>
              <a:t>Removed a foreign </a:t>
            </a:r>
            <a:r>
              <a:rPr lang="en-US" sz="4400" b="1">
                <a:latin typeface="Century Gothic" panose="020B0502020202020204" pitchFamily="34" charset="0"/>
              </a:rPr>
              <a:t>presence from </a:t>
            </a:r>
            <a:r>
              <a:rPr lang="en-US" sz="4400" b="1" dirty="0">
                <a:latin typeface="Century Gothic" panose="020B0502020202020204" pitchFamily="34" charset="0"/>
              </a:rPr>
              <a:t>the nation’s borders</a:t>
            </a:r>
            <a:r>
              <a:rPr lang="en-US" sz="3200" b="1" dirty="0">
                <a:latin typeface="Century Gothic" panose="020B0502020202020204" pitchFamily="34" charset="0"/>
              </a:rPr>
              <a:t>		</a:t>
            </a:r>
          </a:p>
        </p:txBody>
      </p:sp>
      <p:sp>
        <p:nvSpPr>
          <p:cNvPr id="5" name="Rectangle 4"/>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
        <p:nvSpPr>
          <p:cNvPr id="3" name="Rectangle 2"/>
          <p:cNvSpPr/>
          <p:nvPr/>
        </p:nvSpPr>
        <p:spPr>
          <a:xfrm>
            <a:off x="175953" y="6374552"/>
            <a:ext cx="4572000" cy="369332"/>
          </a:xfrm>
          <a:prstGeom prst="rect">
            <a:avLst/>
          </a:prstGeom>
        </p:spPr>
        <p:txBody>
          <a:bodyPr>
            <a:spAutoFit/>
          </a:bodyPr>
          <a:lstStyle/>
          <a:p>
            <a:r>
              <a:rPr lang="en-US" dirty="0">
                <a:hlinkClick r:id="rId3"/>
              </a:rPr>
              <a:t>Louisiana Purchase </a:t>
            </a:r>
            <a:endParaRPr lang="en-US" dirty="0"/>
          </a:p>
        </p:txBody>
      </p:sp>
    </p:spTree>
    <p:extLst>
      <p:ext uri="{BB962C8B-B14F-4D97-AF65-F5344CB8AC3E}">
        <p14:creationId xmlns:p14="http://schemas.microsoft.com/office/powerpoint/2010/main" val="238625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LOUISIANA PURCHASE</a:t>
            </a:r>
          </a:p>
        </p:txBody>
      </p:sp>
      <p:sp>
        <p:nvSpPr>
          <p:cNvPr id="3" name="Rectangle 2"/>
          <p:cNvSpPr/>
          <p:nvPr/>
        </p:nvSpPr>
        <p:spPr>
          <a:xfrm>
            <a:off x="175953" y="6374552"/>
            <a:ext cx="4572000" cy="369332"/>
          </a:xfrm>
          <a:prstGeom prst="rect">
            <a:avLst/>
          </a:prstGeom>
        </p:spPr>
        <p:txBody>
          <a:bodyPr>
            <a:spAutoFit/>
          </a:bodyPr>
          <a:lstStyle/>
          <a:p>
            <a:r>
              <a:rPr lang="en-US" dirty="0">
                <a:hlinkClick r:id="rId3"/>
              </a:rPr>
              <a:t>Louisiana Purchase </a:t>
            </a:r>
            <a:endParaRPr lang="en-US" dirty="0"/>
          </a:p>
        </p:txBody>
      </p:sp>
      <p:sp>
        <p:nvSpPr>
          <p:cNvPr id="2" name="Rectangle 1"/>
          <p:cNvSpPr/>
          <p:nvPr/>
        </p:nvSpPr>
        <p:spPr>
          <a:xfrm>
            <a:off x="3867930" y="1287548"/>
            <a:ext cx="5562600" cy="5509200"/>
          </a:xfrm>
          <a:prstGeom prst="rect">
            <a:avLst/>
          </a:prstGeom>
        </p:spPr>
        <p:txBody>
          <a:bodyPr wrap="square">
            <a:spAutoFit/>
          </a:bodyPr>
          <a:lstStyle/>
          <a:p>
            <a:r>
              <a:rPr lang="en-US" sz="4000" b="1" dirty="0">
                <a:latin typeface="Century Gothic" panose="020B0502020202020204" pitchFamily="34" charset="0"/>
              </a:rPr>
              <a:t>PURCHASE RESULTS:</a:t>
            </a:r>
          </a:p>
          <a:p>
            <a:pPr marL="285750" indent="-285750">
              <a:buFont typeface="Arial" panose="020B0604020202020204" pitchFamily="34" charset="0"/>
              <a:buChar char="•"/>
            </a:pPr>
            <a:r>
              <a:rPr lang="en-US" sz="4000" b="1" dirty="0">
                <a:latin typeface="Century Gothic" panose="020B0502020202020204" pitchFamily="34" charset="0"/>
              </a:rPr>
              <a:t>Guaranteed U.S. expansion past the Mississippi River</a:t>
            </a:r>
          </a:p>
          <a:p>
            <a:pPr marL="285750" indent="-285750">
              <a:buFont typeface="Arial" panose="020B0604020202020204" pitchFamily="34" charset="0"/>
              <a:buChar char="•"/>
            </a:pPr>
            <a:r>
              <a:rPr lang="en-US" sz="4000" b="1" dirty="0">
                <a:latin typeface="Century Gothic" panose="020B0502020202020204" pitchFamily="34" charset="0"/>
              </a:rPr>
              <a:t>Increased the popularity of the Democratic-Republican Party	</a:t>
            </a:r>
            <a:r>
              <a:rPr lang="en-US" sz="3200" b="1" dirty="0">
                <a:latin typeface="Century Gothic" panose="020B0502020202020204" pitchFamily="34" charset="0"/>
              </a:rPr>
              <a:t>	</a:t>
            </a:r>
          </a:p>
        </p:txBody>
      </p:sp>
    </p:spTree>
    <p:extLst>
      <p:ext uri="{BB962C8B-B14F-4D97-AF65-F5344CB8AC3E}">
        <p14:creationId xmlns:p14="http://schemas.microsoft.com/office/powerpoint/2010/main" val="1947922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3855" y="990600"/>
            <a:ext cx="9130145" cy="2985433"/>
          </a:xfrm>
          <a:prstGeom prst="rect">
            <a:avLst/>
          </a:prstGeom>
          <a:noFill/>
        </p:spPr>
        <p:txBody>
          <a:bodyPr wrap="square" rtlCol="0">
            <a:spAutoFit/>
          </a:bodyPr>
          <a:lstStyle/>
          <a:p>
            <a:pPr marL="285750" indent="-285750">
              <a:buFont typeface="Arial" panose="020B0604020202020204" pitchFamily="34" charset="0"/>
              <a:buChar char="•"/>
            </a:pPr>
            <a:r>
              <a:rPr lang="en-US" sz="3400" b="1" dirty="0">
                <a:latin typeface="Century Gothic" panose="020B0502020202020204" pitchFamily="34" charset="0"/>
              </a:rPr>
              <a:t>Washington appointed 4 department heads and created a CABINET of advisors that he met with regularly to discuss issues (this practice continues today)</a:t>
            </a:r>
          </a:p>
          <a:p>
            <a:endParaRPr lang="en-US" dirty="0"/>
          </a:p>
        </p:txBody>
      </p:sp>
      <p:sp>
        <p:nvSpPr>
          <p:cNvPr id="6" name="Rectangle 5"/>
          <p:cNvSpPr/>
          <p:nvPr/>
        </p:nvSpPr>
        <p:spPr>
          <a:xfrm>
            <a:off x="152400" y="173302"/>
            <a:ext cx="8839200" cy="717424"/>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ORGANIZING THE NEW FEDERAL GOVERNMENT</a:t>
            </a:r>
          </a:p>
        </p:txBody>
      </p:sp>
      <p:sp>
        <p:nvSpPr>
          <p:cNvPr id="3" name="Rectangle 2"/>
          <p:cNvSpPr/>
          <p:nvPr/>
        </p:nvSpPr>
        <p:spPr>
          <a:xfrm>
            <a:off x="6529215" y="3066147"/>
            <a:ext cx="4572000" cy="369332"/>
          </a:xfrm>
          <a:prstGeom prst="rect">
            <a:avLst/>
          </a:prstGeom>
        </p:spPr>
        <p:txBody>
          <a:bodyPr>
            <a:spAutoFit/>
          </a:bodyPr>
          <a:lstStyle/>
          <a:p>
            <a:r>
              <a:rPr lang="en-US" dirty="0">
                <a:hlinkClick r:id="rId3"/>
              </a:rPr>
              <a:t>How Presidents Govern </a:t>
            </a:r>
            <a:endParaRPr lang="en-US" dirty="0"/>
          </a:p>
        </p:txBody>
      </p:sp>
    </p:spTree>
    <p:extLst>
      <p:ext uri="{BB962C8B-B14F-4D97-AF65-F5344CB8AC3E}">
        <p14:creationId xmlns:p14="http://schemas.microsoft.com/office/powerpoint/2010/main" val="318633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6200" y="5562600"/>
            <a:ext cx="9220200" cy="1200329"/>
          </a:xfrm>
          <a:prstGeom prst="rect">
            <a:avLst/>
          </a:prstGeom>
        </p:spPr>
        <p:txBody>
          <a:bodyPr wrap="square">
            <a:spAutoFit/>
          </a:bodyPr>
          <a:lstStyle/>
          <a:p>
            <a:pPr algn="ctr"/>
            <a:r>
              <a:rPr lang="en-US" sz="3600" b="1" dirty="0">
                <a:latin typeface="Century Gothic" panose="020B0502020202020204" pitchFamily="34" charset="0"/>
              </a:rPr>
              <a:t>Captain Meriwether Lewis and Lt. William Clark explored the Louisiana Territory</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LEWIS &amp; CLARK EXPEDITION 1804-1806</a:t>
            </a:r>
          </a:p>
        </p:txBody>
      </p:sp>
      <p:sp>
        <p:nvSpPr>
          <p:cNvPr id="5" name="Rectangle 4"/>
          <p:cNvSpPr/>
          <p:nvPr/>
        </p:nvSpPr>
        <p:spPr>
          <a:xfrm>
            <a:off x="3657600" y="5193268"/>
            <a:ext cx="4572000" cy="369332"/>
          </a:xfrm>
          <a:prstGeom prst="rect">
            <a:avLst/>
          </a:prstGeom>
        </p:spPr>
        <p:txBody>
          <a:bodyPr>
            <a:spAutoFit/>
          </a:bodyPr>
          <a:lstStyle/>
          <a:p>
            <a:r>
              <a:rPr lang="en-US" dirty="0">
                <a:hlinkClick r:id="rId3"/>
              </a:rPr>
              <a:t>Lewis and Clark  </a:t>
            </a:r>
            <a:endParaRPr lang="en-US" dirty="0"/>
          </a:p>
        </p:txBody>
      </p:sp>
    </p:spTree>
    <p:extLst>
      <p:ext uri="{BB962C8B-B14F-4D97-AF65-F5344CB8AC3E}">
        <p14:creationId xmlns:p14="http://schemas.microsoft.com/office/powerpoint/2010/main" val="19775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LEWIS &amp; CLARK EXPEDITION 1804-1806</a:t>
            </a:r>
          </a:p>
        </p:txBody>
      </p:sp>
      <p:sp>
        <p:nvSpPr>
          <p:cNvPr id="2" name="Rectangle 1"/>
          <p:cNvSpPr/>
          <p:nvPr/>
        </p:nvSpPr>
        <p:spPr>
          <a:xfrm>
            <a:off x="4953000" y="5867400"/>
            <a:ext cx="4572000" cy="369332"/>
          </a:xfrm>
          <a:prstGeom prst="rect">
            <a:avLst/>
          </a:prstGeom>
        </p:spPr>
        <p:txBody>
          <a:bodyPr>
            <a:spAutoFit/>
          </a:bodyPr>
          <a:lstStyle/>
          <a:p>
            <a:r>
              <a:rPr lang="en-US" dirty="0">
                <a:hlinkClick r:id="rId3"/>
              </a:rPr>
              <a:t>Animated Map </a:t>
            </a:r>
            <a:endParaRPr lang="en-US" dirty="0"/>
          </a:p>
        </p:txBody>
      </p:sp>
    </p:spTree>
    <p:extLst>
      <p:ext uri="{BB962C8B-B14F-4D97-AF65-F5344CB8AC3E}">
        <p14:creationId xmlns:p14="http://schemas.microsoft.com/office/powerpoint/2010/main" val="69460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90500" y="1434255"/>
            <a:ext cx="8915400" cy="4832092"/>
          </a:xfrm>
          <a:prstGeom prst="rect">
            <a:avLst/>
          </a:prstGeom>
          <a:solidFill>
            <a:schemeClr val="bg1">
              <a:lumMod val="95000"/>
              <a:alpha val="60000"/>
            </a:schemeClr>
          </a:solidFill>
        </p:spPr>
        <p:txBody>
          <a:bodyPr wrap="square">
            <a:spAutoFit/>
          </a:bodyPr>
          <a:lstStyle/>
          <a:p>
            <a:r>
              <a:rPr lang="en-US" sz="4400" b="1" dirty="0">
                <a:latin typeface="Century Gothic" panose="020B0502020202020204" pitchFamily="34" charset="0"/>
              </a:rPr>
              <a:t>RESULTS</a:t>
            </a:r>
          </a:p>
          <a:p>
            <a:pPr marL="285750" indent="-285750">
              <a:buFont typeface="Arial" panose="020B0604020202020204" pitchFamily="34" charset="0"/>
              <a:buChar char="•"/>
            </a:pPr>
            <a:r>
              <a:rPr lang="en-US" sz="4400" b="1" dirty="0">
                <a:latin typeface="Century Gothic" panose="020B0502020202020204" pitchFamily="34" charset="0"/>
              </a:rPr>
              <a:t>Strengthened claims to the Oregon Territory</a:t>
            </a:r>
          </a:p>
          <a:p>
            <a:pPr marL="285750" indent="-285750">
              <a:buFont typeface="Arial" panose="020B0604020202020204" pitchFamily="34" charset="0"/>
              <a:buChar char="•"/>
            </a:pPr>
            <a:r>
              <a:rPr lang="en-US" sz="4400" b="1" dirty="0">
                <a:latin typeface="Century Gothic" panose="020B0502020202020204" pitchFamily="34" charset="0"/>
              </a:rPr>
              <a:t>Improved relations with Native American tribes</a:t>
            </a:r>
          </a:p>
          <a:p>
            <a:pPr marL="285750" indent="-285750">
              <a:buFont typeface="Arial" panose="020B0604020202020204" pitchFamily="34" charset="0"/>
              <a:buChar char="•"/>
            </a:pPr>
            <a:r>
              <a:rPr lang="en-US" sz="4400" b="1" dirty="0">
                <a:latin typeface="Century Gothic" panose="020B0502020202020204" pitchFamily="34" charset="0"/>
              </a:rPr>
              <a:t>Developed maps and land routes for future travelers	</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LEWIS &amp; CLARK EXPEDITION 1804-1806</a:t>
            </a:r>
          </a:p>
        </p:txBody>
      </p:sp>
    </p:spTree>
    <p:extLst>
      <p:ext uri="{BB962C8B-B14F-4D97-AF65-F5344CB8AC3E}">
        <p14:creationId xmlns:p14="http://schemas.microsoft.com/office/powerpoint/2010/main" val="2416580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103377"/>
            <a:ext cx="9144000" cy="5909310"/>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Jefferson wanted to block last minute Federalist appointments made by Adams (Midnight Appointments)</a:t>
            </a:r>
          </a:p>
          <a:p>
            <a:pPr marL="285750" indent="-285750">
              <a:buFont typeface="Arial" panose="020B0604020202020204" pitchFamily="34" charset="0"/>
              <a:buChar char="•"/>
            </a:pPr>
            <a:r>
              <a:rPr lang="en-US" sz="3600" b="1" dirty="0">
                <a:latin typeface="Century Gothic" panose="020B0502020202020204" pitchFamily="34" charset="0"/>
              </a:rPr>
              <a:t>He ordered Secretary of State James Madison not to deliver the commissions to the federal judges that Adams appointed</a:t>
            </a:r>
          </a:p>
          <a:p>
            <a:pPr marL="285750" indent="-285750">
              <a:buFont typeface="Arial" panose="020B0604020202020204" pitchFamily="34" charset="0"/>
              <a:buChar char="•"/>
            </a:pPr>
            <a:r>
              <a:rPr lang="en-US" sz="3600" b="1" dirty="0">
                <a:latin typeface="Century Gothic" panose="020B0502020202020204" pitchFamily="34" charset="0"/>
              </a:rPr>
              <a:t>One of these appointees, William Marbury, sued for his commission and the case went to the Supreme Court</a:t>
            </a:r>
          </a:p>
          <a:p>
            <a:endParaRPr lang="en-US" dirty="0"/>
          </a:p>
        </p:txBody>
      </p:sp>
      <p:sp>
        <p:nvSpPr>
          <p:cNvPr id="5" name="Rectangle 4"/>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MARBURY V. MADISON 1803</a:t>
            </a:r>
          </a:p>
        </p:txBody>
      </p:sp>
      <p:sp>
        <p:nvSpPr>
          <p:cNvPr id="6" name="Rectangle 5"/>
          <p:cNvSpPr/>
          <p:nvPr/>
        </p:nvSpPr>
        <p:spPr>
          <a:xfrm>
            <a:off x="177800" y="6511565"/>
            <a:ext cx="4572000" cy="369332"/>
          </a:xfrm>
          <a:prstGeom prst="rect">
            <a:avLst/>
          </a:prstGeom>
        </p:spPr>
        <p:txBody>
          <a:bodyPr>
            <a:spAutoFit/>
          </a:bodyPr>
          <a:lstStyle/>
          <a:p>
            <a:r>
              <a:rPr lang="en-US" dirty="0">
                <a:hlinkClick r:id="rId3"/>
              </a:rPr>
              <a:t>Judicial Review Crash Course </a:t>
            </a:r>
            <a:endParaRPr lang="en-US" dirty="0"/>
          </a:p>
        </p:txBody>
      </p:sp>
    </p:spTree>
    <p:extLst>
      <p:ext uri="{BB962C8B-B14F-4D97-AF65-F5344CB8AC3E}">
        <p14:creationId xmlns:p14="http://schemas.microsoft.com/office/powerpoint/2010/main" val="166155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467" y="1165454"/>
            <a:ext cx="5130912" cy="5909310"/>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sz="4000" b="1" dirty="0">
                <a:latin typeface="Century Gothic" panose="020B0502020202020204" pitchFamily="34" charset="0"/>
              </a:rPr>
              <a:t>Chief Justice John Marshall ruled that according to the Judiciary Act of 1789, Marbury should get his commission, but the act itself was unconstitutional</a:t>
            </a:r>
          </a:p>
          <a:p>
            <a:endParaRPr lang="en-US" dirty="0"/>
          </a:p>
        </p:txBody>
      </p:sp>
      <p:sp>
        <p:nvSpPr>
          <p:cNvPr id="5" name="Rectangle 4"/>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MARBURY V. MADISON 1803</a:t>
            </a:r>
          </a:p>
        </p:txBody>
      </p:sp>
      <p:sp>
        <p:nvSpPr>
          <p:cNvPr id="9" name="Rectangle 8"/>
          <p:cNvSpPr/>
          <p:nvPr/>
        </p:nvSpPr>
        <p:spPr>
          <a:xfrm>
            <a:off x="6171093" y="5705091"/>
            <a:ext cx="2972907" cy="646331"/>
          </a:xfrm>
          <a:prstGeom prst="rect">
            <a:avLst/>
          </a:prstGeom>
        </p:spPr>
        <p:txBody>
          <a:bodyPr wrap="square">
            <a:spAutoFit/>
          </a:bodyPr>
          <a:lstStyle/>
          <a:p>
            <a:pPr lvl="0"/>
            <a:r>
              <a:rPr lang="en-US" dirty="0">
                <a:solidFill>
                  <a:schemeClr val="bg1"/>
                </a:solidFill>
              </a:rPr>
              <a:t>John Marshall – Chief Justice of the Supreme Court</a:t>
            </a:r>
          </a:p>
        </p:txBody>
      </p:sp>
    </p:spTree>
    <p:extLst>
      <p:ext uri="{BB962C8B-B14F-4D97-AF65-F5344CB8AC3E}">
        <p14:creationId xmlns:p14="http://schemas.microsoft.com/office/powerpoint/2010/main" val="3546774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6348" y="1972941"/>
            <a:ext cx="5079076" cy="4832092"/>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sz="3800" b="1" dirty="0">
                <a:latin typeface="Century Gothic" panose="020B0502020202020204" pitchFamily="34" charset="0"/>
              </a:rPr>
              <a:t>Established Judicial </a:t>
            </a:r>
          </a:p>
          <a:p>
            <a:r>
              <a:rPr lang="en-US" sz="3800" b="1" dirty="0">
                <a:latin typeface="Century Gothic" panose="020B0502020202020204" pitchFamily="34" charset="0"/>
              </a:rPr>
              <a:t>  Review (Supreme </a:t>
            </a:r>
          </a:p>
          <a:p>
            <a:r>
              <a:rPr lang="en-US" sz="3800" b="1" dirty="0">
                <a:latin typeface="Century Gothic" panose="020B0502020202020204" pitchFamily="34" charset="0"/>
              </a:rPr>
              <a:t>  Court could      declare an act of Congress or the President unconstitutional)</a:t>
            </a:r>
          </a:p>
          <a:p>
            <a:endParaRPr lang="en-US" sz="2400" b="1" dirty="0">
              <a:latin typeface="Century Gothic" panose="020B0502020202020204" pitchFamily="34" charset="0"/>
            </a:endParaRPr>
          </a:p>
          <a:p>
            <a:endParaRPr lang="en-US" dirty="0"/>
          </a:p>
        </p:txBody>
      </p:sp>
      <p:sp>
        <p:nvSpPr>
          <p:cNvPr id="5" name="Rectangle 4"/>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MARBURY V. MADISON 1803</a:t>
            </a:r>
          </a:p>
        </p:txBody>
      </p:sp>
      <p:sp>
        <p:nvSpPr>
          <p:cNvPr id="9" name="Rectangle 8"/>
          <p:cNvSpPr/>
          <p:nvPr/>
        </p:nvSpPr>
        <p:spPr>
          <a:xfrm>
            <a:off x="6171093" y="5705091"/>
            <a:ext cx="2972907" cy="646331"/>
          </a:xfrm>
          <a:prstGeom prst="rect">
            <a:avLst/>
          </a:prstGeom>
        </p:spPr>
        <p:txBody>
          <a:bodyPr wrap="square">
            <a:spAutoFit/>
          </a:bodyPr>
          <a:lstStyle/>
          <a:p>
            <a:pPr lvl="0"/>
            <a:r>
              <a:rPr lang="en-US" dirty="0">
                <a:solidFill>
                  <a:schemeClr val="bg1"/>
                </a:solidFill>
              </a:rPr>
              <a:t>John Marshall – Chief Justice of the Supreme Court</a:t>
            </a:r>
          </a:p>
        </p:txBody>
      </p:sp>
      <p:sp>
        <p:nvSpPr>
          <p:cNvPr id="6" name="Rectangle 5"/>
          <p:cNvSpPr/>
          <p:nvPr/>
        </p:nvSpPr>
        <p:spPr>
          <a:xfrm>
            <a:off x="35086" y="6468537"/>
            <a:ext cx="4572000" cy="369332"/>
          </a:xfrm>
          <a:prstGeom prst="rect">
            <a:avLst/>
          </a:prstGeom>
        </p:spPr>
        <p:txBody>
          <a:bodyPr>
            <a:spAutoFit/>
          </a:bodyPr>
          <a:lstStyle/>
          <a:p>
            <a:r>
              <a:rPr lang="en-US" dirty="0">
                <a:hlinkClick r:id="rId3"/>
              </a:rPr>
              <a:t>Marbury v. Madison Explained </a:t>
            </a:r>
            <a:endParaRPr lang="en-US" dirty="0"/>
          </a:p>
        </p:txBody>
      </p:sp>
      <p:sp>
        <p:nvSpPr>
          <p:cNvPr id="7" name="Rectangle 6"/>
          <p:cNvSpPr/>
          <p:nvPr/>
        </p:nvSpPr>
        <p:spPr>
          <a:xfrm>
            <a:off x="0" y="1075897"/>
            <a:ext cx="8305800" cy="707886"/>
          </a:xfrm>
          <a:prstGeom prst="rect">
            <a:avLst/>
          </a:prstGeom>
          <a:solidFill>
            <a:schemeClr val="bg1">
              <a:alpha val="60000"/>
            </a:schemeClr>
          </a:solidFill>
        </p:spPr>
        <p:txBody>
          <a:bodyPr wrap="square">
            <a:spAutoFit/>
          </a:bodyPr>
          <a:lstStyle/>
          <a:p>
            <a:pPr lvl="0"/>
            <a:r>
              <a:rPr lang="en-US" sz="4000" b="1" dirty="0">
                <a:solidFill>
                  <a:prstClr val="black"/>
                </a:solidFill>
                <a:latin typeface="Century Gothic" panose="020B0502020202020204" pitchFamily="34" charset="0"/>
              </a:rPr>
              <a:t>IMPORTANCE OF THE CASE: </a:t>
            </a:r>
          </a:p>
        </p:txBody>
      </p:sp>
    </p:spTree>
    <p:extLst>
      <p:ext uri="{BB962C8B-B14F-4D97-AF65-F5344CB8AC3E}">
        <p14:creationId xmlns:p14="http://schemas.microsoft.com/office/powerpoint/2010/main" val="56565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676400" y="152738"/>
            <a:ext cx="63246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NEW STATE</a:t>
            </a:r>
          </a:p>
        </p:txBody>
      </p:sp>
    </p:spTree>
    <p:extLst>
      <p:ext uri="{BB962C8B-B14F-4D97-AF65-F5344CB8AC3E}">
        <p14:creationId xmlns:p14="http://schemas.microsoft.com/office/powerpoint/2010/main" val="197439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42E9B4FD-358C-4361-BCBD-18490A18C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690" y="1360031"/>
            <a:ext cx="3505200" cy="4629150"/>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1804</a:t>
            </a:r>
          </a:p>
        </p:txBody>
      </p:sp>
      <p:pic>
        <p:nvPicPr>
          <p:cNvPr id="7" name="Picture 6"/>
          <p:cNvPicPr>
            <a:picLocks noChangeAspect="1"/>
          </p:cNvPicPr>
          <p:nvPr/>
        </p:nvPicPr>
        <p:blipFill>
          <a:blip r:embed="rId4"/>
          <a:stretch>
            <a:fillRect/>
          </a:stretch>
        </p:blipFill>
        <p:spPr>
          <a:xfrm>
            <a:off x="375320" y="1354272"/>
            <a:ext cx="3520383" cy="4198057"/>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381000" y="4653923"/>
            <a:ext cx="2507418" cy="646331"/>
          </a:xfrm>
          <a:prstGeom prst="rect">
            <a:avLst/>
          </a:prstGeom>
        </p:spPr>
        <p:txBody>
          <a:bodyPr wrap="none">
            <a:spAutoFit/>
          </a:bodyPr>
          <a:lstStyle/>
          <a:p>
            <a:pPr lvl="0"/>
            <a:r>
              <a:rPr lang="en-US" dirty="0">
                <a:solidFill>
                  <a:schemeClr val="bg1"/>
                </a:solidFill>
              </a:rPr>
              <a:t>Democratic-Republican </a:t>
            </a:r>
          </a:p>
          <a:p>
            <a:pPr lvl="0"/>
            <a:r>
              <a:rPr lang="en-US" dirty="0">
                <a:solidFill>
                  <a:schemeClr val="bg1"/>
                </a:solidFill>
              </a:rPr>
              <a:t>Thomas Jefferson</a:t>
            </a:r>
          </a:p>
        </p:txBody>
      </p:sp>
      <p:sp>
        <p:nvSpPr>
          <p:cNvPr id="11" name="TextBox 10"/>
          <p:cNvSpPr txBox="1"/>
          <p:nvPr/>
        </p:nvSpPr>
        <p:spPr>
          <a:xfrm>
            <a:off x="3650072" y="2438400"/>
            <a:ext cx="1828800" cy="990600"/>
          </a:xfrm>
          <a:prstGeom prst="rect">
            <a:avLst/>
          </a:prstGeom>
          <a:noFill/>
        </p:spPr>
        <p:txBody>
          <a:bodyPr wrap="square" rtlCol="0">
            <a:prstTxWarp prst="textPlain">
              <a:avLst/>
            </a:prstTxWarp>
            <a:spAutoFit/>
          </a:bodyPr>
          <a:lstStyle/>
          <a:p>
            <a:r>
              <a:rPr lang="en-US" dirty="0">
                <a:ln>
                  <a:solidFill>
                    <a:sysClr val="windowText" lastClr="000000"/>
                  </a:solidFill>
                </a:ln>
                <a:solidFill>
                  <a:schemeClr val="bg1"/>
                </a:solidFill>
              </a:rPr>
              <a:t>VS.</a:t>
            </a:r>
          </a:p>
        </p:txBody>
      </p:sp>
      <p:sp>
        <p:nvSpPr>
          <p:cNvPr id="2" name="Rectangle 1"/>
          <p:cNvSpPr/>
          <p:nvPr/>
        </p:nvSpPr>
        <p:spPr>
          <a:xfrm>
            <a:off x="5215074" y="1296716"/>
            <a:ext cx="1766561" cy="646331"/>
          </a:xfrm>
          <a:prstGeom prst="rect">
            <a:avLst/>
          </a:prstGeom>
        </p:spPr>
        <p:txBody>
          <a:bodyPr wrap="square">
            <a:spAutoFit/>
          </a:bodyPr>
          <a:lstStyle/>
          <a:p>
            <a:r>
              <a:rPr lang="en-US" dirty="0">
                <a:solidFill>
                  <a:schemeClr val="bg1"/>
                </a:solidFill>
              </a:rPr>
              <a:t>Federalist Charles Pinckney</a:t>
            </a:r>
          </a:p>
        </p:txBody>
      </p:sp>
      <p:sp>
        <p:nvSpPr>
          <p:cNvPr id="15" name="Star: 7 Points 14"/>
          <p:cNvSpPr/>
          <p:nvPr/>
        </p:nvSpPr>
        <p:spPr>
          <a:xfrm>
            <a:off x="1252922" y="3646524"/>
            <a:ext cx="3504996" cy="2819400"/>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824320" y="4920217"/>
            <a:ext cx="2362200" cy="533399"/>
          </a:xfrm>
          <a:prstGeom prst="rect">
            <a:avLst/>
          </a:prstGeom>
          <a:noFill/>
        </p:spPr>
        <p:txBody>
          <a:bodyPr wrap="square" rtlCol="0">
            <a:prstTxWarp prst="textPlain">
              <a:avLst/>
            </a:prstTxWarp>
            <a:spAutoFit/>
          </a:bodyPr>
          <a:lstStyle/>
          <a:p>
            <a:r>
              <a:rPr lang="en-US" b="1" dirty="0">
                <a:ln>
                  <a:solidFill>
                    <a:sysClr val="windowText" lastClr="000000"/>
                  </a:solidFill>
                </a:ln>
                <a:solidFill>
                  <a:srgbClr val="C00000"/>
                </a:solidFill>
                <a:latin typeface="Century Gothic" panose="020B0502020202020204" pitchFamily="34" charset="0"/>
              </a:rPr>
              <a:t>WINNER!</a:t>
            </a:r>
          </a:p>
        </p:txBody>
      </p:sp>
      <p:sp>
        <p:nvSpPr>
          <p:cNvPr id="4" name="Rectangle 3"/>
          <p:cNvSpPr/>
          <p:nvPr/>
        </p:nvSpPr>
        <p:spPr>
          <a:xfrm>
            <a:off x="228600" y="6419506"/>
            <a:ext cx="4572000" cy="369332"/>
          </a:xfrm>
          <a:prstGeom prst="rect">
            <a:avLst/>
          </a:prstGeom>
        </p:spPr>
        <p:txBody>
          <a:bodyPr>
            <a:spAutoFit/>
          </a:bodyPr>
          <a:lstStyle/>
          <a:p>
            <a:r>
              <a:rPr lang="en-US" dirty="0">
                <a:hlinkClick r:id="rId5"/>
              </a:rPr>
              <a:t>Election of 1804 Explained </a:t>
            </a:r>
            <a:endParaRPr lang="en-US" dirty="0"/>
          </a:p>
        </p:txBody>
      </p:sp>
    </p:spTree>
    <p:extLst>
      <p:ext uri="{BB962C8B-B14F-4D97-AF65-F5344CB8AC3E}">
        <p14:creationId xmlns:p14="http://schemas.microsoft.com/office/powerpoint/2010/main" val="383059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par>
                                <p:cTn id="31" presetID="3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P spid="15" grpId="0" animBg="1"/>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9149" y="1136628"/>
            <a:ext cx="5646884" cy="5478423"/>
          </a:xfrm>
          <a:prstGeom prst="rect">
            <a:avLst/>
          </a:prstGeom>
          <a:solidFill>
            <a:schemeClr val="bg1">
              <a:lumMod val="95000"/>
              <a:alpha val="70000"/>
            </a:schemeClr>
          </a:solidFill>
        </p:spPr>
        <p:txBody>
          <a:bodyPr wrap="square" rtlCol="0">
            <a:spAutoFit/>
          </a:bodyPr>
          <a:lstStyle/>
          <a:p>
            <a:pPr marL="285750" indent="-285750">
              <a:buFont typeface="Arial" panose="020B0604020202020204" pitchFamily="34" charset="0"/>
              <a:buChar char="•"/>
            </a:pPr>
            <a:r>
              <a:rPr lang="en-US" sz="3500" b="1" dirty="0">
                <a:latin typeface="Century Gothic" panose="020B0502020202020204" pitchFamily="34" charset="0"/>
              </a:rPr>
              <a:t>Not nominated for a 2</a:t>
            </a:r>
            <a:r>
              <a:rPr lang="en-US" sz="3500" b="1" baseline="30000" dirty="0">
                <a:latin typeface="Century Gothic" panose="020B0502020202020204" pitchFamily="34" charset="0"/>
              </a:rPr>
              <a:t>nd</a:t>
            </a:r>
            <a:r>
              <a:rPr lang="en-US" sz="3500" b="1" dirty="0">
                <a:latin typeface="Century Gothic" panose="020B0502020202020204" pitchFamily="34" charset="0"/>
              </a:rPr>
              <a:t> term as Vice President</a:t>
            </a:r>
          </a:p>
          <a:p>
            <a:pPr marL="285750" indent="-285750">
              <a:buFont typeface="Arial" panose="020B0604020202020204" pitchFamily="34" charset="0"/>
              <a:buChar char="•"/>
            </a:pPr>
            <a:r>
              <a:rPr lang="en-US" sz="3500" b="1" dirty="0">
                <a:latin typeface="Century Gothic" panose="020B0502020202020204" pitchFamily="34" charset="0"/>
              </a:rPr>
              <a:t>In 1804, he tried to win the governorship of New York so he could unite New York with the New England states and secede from the union, but he lost the election</a:t>
            </a:r>
          </a:p>
        </p:txBody>
      </p:sp>
      <p:sp>
        <p:nvSpPr>
          <p:cNvPr id="4" name="Rectangle 3"/>
          <p:cNvSpPr/>
          <p:nvPr/>
        </p:nvSpPr>
        <p:spPr>
          <a:xfrm>
            <a:off x="1219200" y="152738"/>
            <a:ext cx="6172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AARON BURR</a:t>
            </a:r>
          </a:p>
        </p:txBody>
      </p:sp>
      <p:pic>
        <p:nvPicPr>
          <p:cNvPr id="5" name="Picture 4"/>
          <p:cNvPicPr>
            <a:picLocks noChangeAspect="1"/>
          </p:cNvPicPr>
          <p:nvPr/>
        </p:nvPicPr>
        <p:blipFill>
          <a:blip r:embed="rId3"/>
          <a:stretch>
            <a:fillRect/>
          </a:stretch>
        </p:blipFill>
        <p:spPr>
          <a:xfrm>
            <a:off x="5766033" y="1769533"/>
            <a:ext cx="3175439" cy="46835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0193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9149" y="1136628"/>
            <a:ext cx="8991600" cy="5632311"/>
          </a:xfrm>
          <a:prstGeom prst="rect">
            <a:avLst/>
          </a:prstGeom>
          <a:solidFill>
            <a:schemeClr val="bg1">
              <a:lumMod val="95000"/>
              <a:alpha val="70000"/>
            </a:schemeClr>
          </a:solidFill>
        </p:spPr>
        <p:txBody>
          <a:bodyPr wrap="square" rtlCol="0">
            <a:spAutoFit/>
          </a:bodyPr>
          <a:lstStyle/>
          <a:p>
            <a:pPr marL="285750" indent="-285750">
              <a:buFont typeface="Arial" panose="020B0604020202020204" pitchFamily="34" charset="0"/>
              <a:buChar char="•"/>
            </a:pPr>
            <a:r>
              <a:rPr lang="en-US" sz="3800" b="1" dirty="0">
                <a:latin typeface="Century Gothic" panose="020B0502020202020204" pitchFamily="34" charset="0"/>
              </a:rPr>
              <a:t>1804 - Burr challenged Alexander Hamilton to a duel because of an insult, Burr killed Hamilton</a:t>
            </a:r>
          </a:p>
          <a:p>
            <a:pPr marL="285750" indent="-285750">
              <a:buFont typeface="Arial" panose="020B0604020202020204" pitchFamily="34" charset="0"/>
              <a:buChar char="•"/>
            </a:pPr>
            <a:r>
              <a:rPr lang="en-US" sz="3800" b="1" dirty="0">
                <a:latin typeface="Century Gothic" panose="020B0502020202020204" pitchFamily="34" charset="0"/>
              </a:rPr>
              <a:t>1806 - Burr tried to take Mexico from Spain and unite Mexico and Louisiana under his rule, Jefferson ordered Burr’s arrest and trial for treason, but Burr was acquitted because of lack of witnesses </a:t>
            </a:r>
          </a:p>
          <a:p>
            <a:endParaRPr lang="en-US" dirty="0"/>
          </a:p>
        </p:txBody>
      </p:sp>
      <p:sp>
        <p:nvSpPr>
          <p:cNvPr id="4" name="Rectangle 3"/>
          <p:cNvSpPr/>
          <p:nvPr/>
        </p:nvSpPr>
        <p:spPr>
          <a:xfrm>
            <a:off x="1219200" y="152738"/>
            <a:ext cx="6172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AARON BURR</a:t>
            </a:r>
          </a:p>
        </p:txBody>
      </p:sp>
      <p:sp>
        <p:nvSpPr>
          <p:cNvPr id="9" name="Rectangle 8"/>
          <p:cNvSpPr/>
          <p:nvPr/>
        </p:nvSpPr>
        <p:spPr>
          <a:xfrm>
            <a:off x="5410200" y="6321181"/>
            <a:ext cx="4572000" cy="369332"/>
          </a:xfrm>
          <a:prstGeom prst="rect">
            <a:avLst/>
          </a:prstGeom>
        </p:spPr>
        <p:txBody>
          <a:bodyPr>
            <a:spAutoFit/>
          </a:bodyPr>
          <a:lstStyle/>
          <a:p>
            <a:r>
              <a:rPr lang="en-US" dirty="0">
                <a:hlinkClick r:id="rId3"/>
              </a:rPr>
              <a:t>Who Shot Alexander Hamilton? </a:t>
            </a:r>
            <a:endParaRPr lang="en-US" dirty="0"/>
          </a:p>
        </p:txBody>
      </p:sp>
      <p:sp>
        <p:nvSpPr>
          <p:cNvPr id="10" name="Rectangle 9"/>
          <p:cNvSpPr/>
          <p:nvPr/>
        </p:nvSpPr>
        <p:spPr>
          <a:xfrm>
            <a:off x="102216" y="6367943"/>
            <a:ext cx="4872788" cy="369332"/>
          </a:xfrm>
          <a:prstGeom prst="rect">
            <a:avLst/>
          </a:prstGeom>
        </p:spPr>
        <p:txBody>
          <a:bodyPr wrap="square">
            <a:spAutoFit/>
          </a:bodyPr>
          <a:lstStyle/>
          <a:p>
            <a:r>
              <a:rPr lang="en-US" dirty="0">
                <a:hlinkClick r:id="rId4"/>
              </a:rPr>
              <a:t>Aaron Burr and Alexander Hamilton </a:t>
            </a:r>
            <a:endParaRPr lang="en-US" dirty="0"/>
          </a:p>
        </p:txBody>
      </p:sp>
    </p:spTree>
    <p:extLst>
      <p:ext uri="{BB962C8B-B14F-4D97-AF65-F5344CB8AC3E}">
        <p14:creationId xmlns:p14="http://schemas.microsoft.com/office/powerpoint/2010/main" val="67052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1109790"/>
            <a:ext cx="9144000" cy="2339102"/>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entury Gothic" panose="020B0502020202020204" pitchFamily="34" charset="0"/>
              </a:rPr>
              <a:t>Thomas Jefferson - Secretary of State</a:t>
            </a:r>
          </a:p>
          <a:p>
            <a:pPr marL="457200" indent="-457200">
              <a:buFont typeface="Arial" panose="020B0604020202020204" pitchFamily="34" charset="0"/>
              <a:buChar char="•"/>
            </a:pPr>
            <a:r>
              <a:rPr lang="en-US" sz="3200" b="1" dirty="0">
                <a:latin typeface="Century Gothic" panose="020B0502020202020204" pitchFamily="34" charset="0"/>
              </a:rPr>
              <a:t>Alexander Hamilton - Secretary of Treasury</a:t>
            </a:r>
          </a:p>
          <a:p>
            <a:pPr marL="457200" indent="-457200">
              <a:buFont typeface="Arial" panose="020B0604020202020204" pitchFamily="34" charset="0"/>
              <a:buChar char="•"/>
            </a:pPr>
            <a:r>
              <a:rPr lang="en-US" sz="3200" b="1" dirty="0">
                <a:latin typeface="Century Gothic" panose="020B0502020202020204" pitchFamily="34" charset="0"/>
              </a:rPr>
              <a:t>Henry Knox - Secretary of War</a:t>
            </a:r>
          </a:p>
          <a:p>
            <a:pPr marL="457200" indent="-457200">
              <a:buFont typeface="Arial" panose="020B0604020202020204" pitchFamily="34" charset="0"/>
              <a:buChar char="•"/>
            </a:pPr>
            <a:r>
              <a:rPr lang="en-US" sz="3200" b="1" dirty="0">
                <a:latin typeface="Century Gothic" panose="020B0502020202020204" pitchFamily="34" charset="0"/>
              </a:rPr>
              <a:t>Edmund Randolph - Attorney General</a:t>
            </a:r>
          </a:p>
          <a:p>
            <a:endParaRPr lang="en-US" dirty="0"/>
          </a:p>
        </p:txBody>
      </p:sp>
      <p:sp>
        <p:nvSpPr>
          <p:cNvPr id="6" name="Rectangle 5"/>
          <p:cNvSpPr/>
          <p:nvPr/>
        </p:nvSpPr>
        <p:spPr>
          <a:xfrm>
            <a:off x="152400" y="173302"/>
            <a:ext cx="8839200" cy="717424"/>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ORGANIZING THE NEW FEDERAL GOVERNMENT</a:t>
            </a:r>
          </a:p>
        </p:txBody>
      </p:sp>
      <p:sp>
        <p:nvSpPr>
          <p:cNvPr id="18" name="TextBox 17"/>
          <p:cNvSpPr txBox="1"/>
          <p:nvPr/>
        </p:nvSpPr>
        <p:spPr>
          <a:xfrm>
            <a:off x="173182" y="3200400"/>
            <a:ext cx="2286000" cy="369332"/>
          </a:xfrm>
          <a:prstGeom prst="rect">
            <a:avLst/>
          </a:prstGeom>
          <a:noFill/>
        </p:spPr>
        <p:txBody>
          <a:bodyPr wrap="square" rtlCol="0">
            <a:spAutoFit/>
          </a:bodyPr>
          <a:lstStyle/>
          <a:p>
            <a:r>
              <a:rPr lang="en-US" dirty="0">
                <a:solidFill>
                  <a:schemeClr val="bg1"/>
                </a:solidFill>
                <a:hlinkClick r:id="rId3"/>
              </a:rPr>
              <a:t>Alexander Hamilton</a:t>
            </a:r>
            <a:endParaRPr lang="en-US" dirty="0">
              <a:solidFill>
                <a:schemeClr val="bg1"/>
              </a:solidFill>
            </a:endParaRPr>
          </a:p>
        </p:txBody>
      </p:sp>
    </p:spTree>
    <p:extLst>
      <p:ext uri="{BB962C8B-B14F-4D97-AF65-F5344CB8AC3E}">
        <p14:creationId xmlns:p14="http://schemas.microsoft.com/office/powerpoint/2010/main" val="13969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5027" y="1067138"/>
            <a:ext cx="9053945" cy="3447098"/>
          </a:xfrm>
          <a:prstGeom prst="rect">
            <a:avLst/>
          </a:prstGeom>
          <a:noFill/>
        </p:spPr>
        <p:txBody>
          <a:bodyPr wrap="square" rtlCol="0">
            <a:spAutoFit/>
          </a:bodyPr>
          <a:lstStyle/>
          <a:p>
            <a:pPr marL="285750" indent="-285750">
              <a:buFont typeface="Arial" panose="020B0604020202020204" pitchFamily="34" charset="0"/>
              <a:buChar char="•"/>
            </a:pPr>
            <a:r>
              <a:rPr lang="en-US" sz="4000" b="1" dirty="0">
                <a:latin typeface="Century Gothic" panose="020B0502020202020204" pitchFamily="34" charset="0"/>
              </a:rPr>
              <a:t>Washington and Adams paid a tribute (bribe) to the Barbary governments in North Africa to prevent them from seizing American ships</a:t>
            </a:r>
          </a:p>
          <a:p>
            <a:endParaRPr lang="en-US" dirty="0"/>
          </a:p>
        </p:txBody>
      </p:sp>
      <p:sp>
        <p:nvSpPr>
          <p:cNvPr id="5" name="Rectangle 4"/>
          <p:cNvSpPr/>
          <p:nvPr/>
        </p:nvSpPr>
        <p:spPr>
          <a:xfrm>
            <a:off x="1219200" y="152738"/>
            <a:ext cx="6172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BARBARY PIRATES</a:t>
            </a:r>
          </a:p>
        </p:txBody>
      </p:sp>
    </p:spTree>
    <p:extLst>
      <p:ext uri="{BB962C8B-B14F-4D97-AF65-F5344CB8AC3E}">
        <p14:creationId xmlns:p14="http://schemas.microsoft.com/office/powerpoint/2010/main" val="4092400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060251"/>
            <a:ext cx="9419013" cy="3693319"/>
          </a:xfrm>
          <a:prstGeom prst="rect">
            <a:avLst/>
          </a:prstGeom>
          <a:noFill/>
        </p:spPr>
        <p:txBody>
          <a:bodyPr wrap="square" rtlCol="0">
            <a:spAutoFit/>
          </a:bodyPr>
          <a:lstStyle/>
          <a:p>
            <a:pPr marL="285750" indent="-285750">
              <a:buFont typeface="Arial" panose="020B0604020202020204" pitchFamily="34" charset="0"/>
              <a:buChar char="•"/>
            </a:pPr>
            <a:r>
              <a:rPr lang="en-US" sz="3600" b="1" dirty="0">
                <a:latin typeface="Century Gothic" panose="020B0502020202020204" pitchFamily="34" charset="0"/>
              </a:rPr>
              <a:t>Rather than pay, Jefferson sent a small fleet of U.S. naval vessels to the Mediterranean to protect U.S. merchant ships</a:t>
            </a:r>
          </a:p>
          <a:p>
            <a:pPr marL="285750" indent="-285750">
              <a:buFont typeface="Arial" panose="020B0604020202020204" pitchFamily="34" charset="0"/>
              <a:buChar char="•"/>
            </a:pPr>
            <a:r>
              <a:rPr lang="en-US" sz="3600" b="1" dirty="0">
                <a:latin typeface="Century Gothic" panose="020B0502020202020204" pitchFamily="34" charset="0"/>
              </a:rPr>
              <a:t>Fighting between U.S. and pirates lasted until 1805</a:t>
            </a:r>
          </a:p>
          <a:p>
            <a:endParaRPr lang="en-US" dirty="0"/>
          </a:p>
        </p:txBody>
      </p:sp>
      <p:sp>
        <p:nvSpPr>
          <p:cNvPr id="5" name="Rectangle 4"/>
          <p:cNvSpPr/>
          <p:nvPr/>
        </p:nvSpPr>
        <p:spPr>
          <a:xfrm>
            <a:off x="1219200" y="152738"/>
            <a:ext cx="6172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BARBARY PIRATES</a:t>
            </a:r>
          </a:p>
        </p:txBody>
      </p:sp>
      <p:sp>
        <p:nvSpPr>
          <p:cNvPr id="7" name="Rectangle 6"/>
          <p:cNvSpPr/>
          <p:nvPr/>
        </p:nvSpPr>
        <p:spPr>
          <a:xfrm>
            <a:off x="1524000" y="6384363"/>
            <a:ext cx="4572000" cy="369332"/>
          </a:xfrm>
          <a:prstGeom prst="rect">
            <a:avLst/>
          </a:prstGeom>
        </p:spPr>
        <p:txBody>
          <a:bodyPr>
            <a:spAutoFit/>
          </a:bodyPr>
          <a:lstStyle/>
          <a:p>
            <a:r>
              <a:rPr lang="en-US" dirty="0">
                <a:hlinkClick r:id="rId3"/>
              </a:rPr>
              <a:t>Jefferson and Barbary Pirates </a:t>
            </a:r>
            <a:endParaRPr lang="en-US" dirty="0"/>
          </a:p>
        </p:txBody>
      </p:sp>
    </p:spTree>
    <p:extLst>
      <p:ext uri="{BB962C8B-B14F-4D97-AF65-F5344CB8AC3E}">
        <p14:creationId xmlns:p14="http://schemas.microsoft.com/office/powerpoint/2010/main" val="411325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5027" y="1121388"/>
            <a:ext cx="9053945" cy="5493812"/>
          </a:xfrm>
          <a:prstGeom prst="rect">
            <a:avLst/>
          </a:prstGeom>
          <a:solidFill>
            <a:schemeClr val="bg2">
              <a:lumMod val="90000"/>
              <a:alpha val="70000"/>
            </a:schemeClr>
          </a:solidFill>
        </p:spPr>
        <p:txBody>
          <a:bodyPr wrap="square" rtlCol="0">
            <a:spAutoFit/>
          </a:bodyPr>
          <a:lstStyle/>
          <a:p>
            <a:r>
              <a:rPr lang="en-US" sz="3700" b="1" dirty="0">
                <a:latin typeface="Century Gothic" panose="020B0502020202020204" pitchFamily="34" charset="0"/>
              </a:rPr>
              <a:t>Great Britain and France were at war with each  other AGAIN!</a:t>
            </a:r>
          </a:p>
          <a:p>
            <a:pPr marL="285750" indent="-285750">
              <a:buFont typeface="Arial" panose="020B0604020202020204" pitchFamily="34" charset="0"/>
              <a:buChar char="•"/>
            </a:pPr>
            <a:r>
              <a:rPr lang="en-US" sz="3700" b="1" dirty="0">
                <a:latin typeface="Century Gothic" panose="020B0502020202020204" pitchFamily="34" charset="0"/>
              </a:rPr>
              <a:t>France and Britain continued to seize U.S. merchant ships</a:t>
            </a:r>
          </a:p>
          <a:p>
            <a:pPr marL="285750" indent="-285750">
              <a:buFont typeface="Arial" panose="020B0604020202020204" pitchFamily="34" charset="0"/>
              <a:buChar char="•"/>
            </a:pPr>
            <a:r>
              <a:rPr lang="en-US" sz="3700" b="1" dirty="0">
                <a:latin typeface="Century Gothic" panose="020B0502020202020204" pitchFamily="34" charset="0"/>
              </a:rPr>
              <a:t>Britain was the worst because their navy dominated the Atlantic Ocean and they captured U.S. sailors and forced them to serve in the British navy (IMPRESSMENT)</a:t>
            </a:r>
          </a:p>
          <a:p>
            <a:endParaRPr lang="en-US" dirty="0"/>
          </a:p>
        </p:txBody>
      </p:sp>
      <p:sp>
        <p:nvSpPr>
          <p:cNvPr id="4" name="Rectangle 3"/>
          <p:cNvSpPr/>
          <p:nvPr/>
        </p:nvSpPr>
        <p:spPr>
          <a:xfrm>
            <a:off x="1219200" y="152738"/>
            <a:ext cx="6172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NAPOLEONIC WARS</a:t>
            </a:r>
          </a:p>
        </p:txBody>
      </p:sp>
      <p:sp>
        <p:nvSpPr>
          <p:cNvPr id="6" name="Rectangle 5"/>
          <p:cNvSpPr/>
          <p:nvPr/>
        </p:nvSpPr>
        <p:spPr>
          <a:xfrm>
            <a:off x="239969" y="6248400"/>
            <a:ext cx="3053978" cy="369332"/>
          </a:xfrm>
          <a:prstGeom prst="rect">
            <a:avLst/>
          </a:prstGeom>
        </p:spPr>
        <p:txBody>
          <a:bodyPr wrap="none">
            <a:spAutoFit/>
          </a:bodyPr>
          <a:lstStyle/>
          <a:p>
            <a:r>
              <a:rPr lang="en-US" dirty="0">
                <a:hlinkClick r:id="rId3"/>
              </a:rPr>
              <a:t>Napoleonic Wars in 8 Minutes </a:t>
            </a:r>
            <a:endParaRPr lang="en-US" dirty="0"/>
          </a:p>
        </p:txBody>
      </p:sp>
      <p:sp>
        <p:nvSpPr>
          <p:cNvPr id="7" name="TextBox 6"/>
          <p:cNvSpPr txBox="1"/>
          <p:nvPr/>
        </p:nvSpPr>
        <p:spPr>
          <a:xfrm>
            <a:off x="6019800" y="5908881"/>
            <a:ext cx="2944681" cy="646331"/>
          </a:xfrm>
          <a:prstGeom prst="rect">
            <a:avLst/>
          </a:prstGeom>
          <a:noFill/>
        </p:spPr>
        <p:txBody>
          <a:bodyPr wrap="square" rtlCol="0">
            <a:spAutoFit/>
          </a:bodyPr>
          <a:lstStyle/>
          <a:p>
            <a:r>
              <a:rPr lang="en-US" dirty="0">
                <a:hlinkClick r:id="rId4"/>
              </a:rPr>
              <a:t>French Revolution Crash Course (8:15 – end)</a:t>
            </a:r>
            <a:endParaRPr lang="en-US" dirty="0"/>
          </a:p>
        </p:txBody>
      </p:sp>
      <p:sp>
        <p:nvSpPr>
          <p:cNvPr id="8" name="Rectangle 7"/>
          <p:cNvSpPr/>
          <p:nvPr/>
        </p:nvSpPr>
        <p:spPr>
          <a:xfrm>
            <a:off x="3413381" y="6232047"/>
            <a:ext cx="2066271"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5"/>
              </a:rPr>
              <a:t>Impressment Video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0812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1256055"/>
            <a:ext cx="9053945" cy="5293757"/>
          </a:xfrm>
          <a:prstGeom prst="rect">
            <a:avLst/>
          </a:prstGeom>
          <a:solidFill>
            <a:schemeClr val="bg1">
              <a:alpha val="70000"/>
            </a:schemeClr>
          </a:solidFill>
        </p:spPr>
        <p:txBody>
          <a:bodyPr wrap="square" rtlCol="0">
            <a:spAutoFit/>
          </a:bodyPr>
          <a:lstStyle/>
          <a:p>
            <a:pPr marL="285750" indent="-285750">
              <a:buFont typeface="Arial" panose="020B0604020202020204" pitchFamily="34" charset="0"/>
              <a:buChar char="•"/>
            </a:pPr>
            <a:r>
              <a:rPr lang="en-US" sz="4000" b="1" dirty="0">
                <a:latin typeface="Century Gothic" panose="020B0502020202020204" pitchFamily="34" charset="0"/>
              </a:rPr>
              <a:t>A few miles off the Virginia coast, a British warship (Leopard) fired at a U.S. warship (Chesapeake), 3 Americans were killed, 4 were forced into the British navy</a:t>
            </a:r>
          </a:p>
          <a:p>
            <a:pPr marL="285750" indent="-285750">
              <a:buFont typeface="Arial" panose="020B0604020202020204" pitchFamily="34" charset="0"/>
              <a:buChar char="•"/>
            </a:pPr>
            <a:r>
              <a:rPr lang="en-US" sz="4000" b="1" dirty="0">
                <a:latin typeface="Century Gothic" panose="020B0502020202020204" pitchFamily="34" charset="0"/>
              </a:rPr>
              <a:t>Americans wanted war, but Jefferson chose to use diplomacy and economic pressure instead</a:t>
            </a:r>
          </a:p>
          <a:p>
            <a:endParaRPr lang="en-US" dirty="0"/>
          </a:p>
        </p:txBody>
      </p:sp>
      <p:sp>
        <p:nvSpPr>
          <p:cNvPr id="5" name="Rectangle 4"/>
          <p:cNvSpPr/>
          <p:nvPr/>
        </p:nvSpPr>
        <p:spPr>
          <a:xfrm>
            <a:off x="228600" y="152738"/>
            <a:ext cx="86106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CHESAPEAKE – LEOPARD AFFAIR 1807</a:t>
            </a:r>
          </a:p>
        </p:txBody>
      </p:sp>
    </p:spTree>
    <p:extLst>
      <p:ext uri="{BB962C8B-B14F-4D97-AF65-F5344CB8AC3E}">
        <p14:creationId xmlns:p14="http://schemas.microsoft.com/office/powerpoint/2010/main" val="419550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90055" y="1075267"/>
            <a:ext cx="9053945" cy="5786199"/>
          </a:xfrm>
          <a:prstGeom prst="rect">
            <a:avLst/>
          </a:prstGeom>
          <a:solidFill>
            <a:schemeClr val="bg1">
              <a:alpha val="80000"/>
            </a:schemeClr>
          </a:solidFill>
        </p:spPr>
        <p:txBody>
          <a:bodyPr wrap="square" rtlCol="0">
            <a:spAutoFit/>
          </a:bodyPr>
          <a:lstStyle/>
          <a:p>
            <a:pPr marL="285750" indent="-285750">
              <a:buFont typeface="Arial" panose="020B0604020202020204" pitchFamily="34" charset="0"/>
              <a:buChar char="•"/>
            </a:pPr>
            <a:r>
              <a:rPr lang="en-US" sz="3700" b="1" dirty="0">
                <a:latin typeface="Century Gothic" panose="020B0502020202020204" pitchFamily="34" charset="0"/>
              </a:rPr>
              <a:t>Prohibited U.S. merchant ships from trading with other countries (hoped it would hurt France and Britain</a:t>
            </a:r>
            <a:r>
              <a:rPr lang="en-US" sz="3700" b="1" dirty="0">
                <a:solidFill>
                  <a:prstClr val="black"/>
                </a:solidFill>
                <a:latin typeface="Century Gothic" panose="020B0502020202020204" pitchFamily="34" charset="0"/>
              </a:rPr>
              <a:t> economically</a:t>
            </a:r>
            <a:r>
              <a:rPr lang="en-US" sz="3700" b="1" dirty="0">
                <a:latin typeface="Century Gothic" panose="020B0502020202020204" pitchFamily="34" charset="0"/>
              </a:rPr>
              <a:t>)</a:t>
            </a:r>
          </a:p>
          <a:p>
            <a:pPr marL="285750" indent="-285750">
              <a:buFont typeface="Arial" panose="020B0604020202020204" pitchFamily="34" charset="0"/>
              <a:buChar char="•"/>
            </a:pPr>
            <a:r>
              <a:rPr lang="en-US" sz="3700" b="1" dirty="0">
                <a:latin typeface="Century Gothic" panose="020B0502020202020204" pitchFamily="34" charset="0"/>
              </a:rPr>
              <a:t>However, the act hurt the U.S. economy especially those in the North</a:t>
            </a:r>
          </a:p>
          <a:p>
            <a:pPr marL="285750" indent="-285750">
              <a:buFont typeface="Arial" panose="020B0604020202020204" pitchFamily="34" charset="0"/>
              <a:buChar char="•"/>
            </a:pPr>
            <a:r>
              <a:rPr lang="en-US" sz="3700" b="1" dirty="0">
                <a:latin typeface="Century Gothic" panose="020B0502020202020204" pitchFamily="34" charset="0"/>
              </a:rPr>
              <a:t>1809 – the act was repealed, but the U.S. still could not trade with France and Britain</a:t>
            </a:r>
          </a:p>
        </p:txBody>
      </p:sp>
      <p:sp>
        <p:nvSpPr>
          <p:cNvPr id="4" name="Rectangle 3"/>
          <p:cNvSpPr/>
          <p:nvPr/>
        </p:nvSpPr>
        <p:spPr>
          <a:xfrm>
            <a:off x="228600" y="152738"/>
            <a:ext cx="86106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EMBARGO ACT 1807</a:t>
            </a:r>
          </a:p>
        </p:txBody>
      </p:sp>
      <p:sp>
        <p:nvSpPr>
          <p:cNvPr id="6" name="Rectangle 5"/>
          <p:cNvSpPr/>
          <p:nvPr/>
        </p:nvSpPr>
        <p:spPr>
          <a:xfrm>
            <a:off x="6751320" y="6412468"/>
            <a:ext cx="2199705" cy="369332"/>
          </a:xfrm>
          <a:prstGeom prst="rect">
            <a:avLst/>
          </a:prstGeom>
        </p:spPr>
        <p:txBody>
          <a:bodyPr wrap="none">
            <a:spAutoFit/>
          </a:bodyPr>
          <a:lstStyle/>
          <a:p>
            <a:r>
              <a:rPr lang="en-US" dirty="0">
                <a:hlinkClick r:id="rId3"/>
              </a:rPr>
              <a:t>Embargo Act of 1807 </a:t>
            </a:r>
            <a:endParaRPr lang="en-US" dirty="0"/>
          </a:p>
        </p:txBody>
      </p:sp>
      <p:sp>
        <p:nvSpPr>
          <p:cNvPr id="7" name="Rectangle 6"/>
          <p:cNvSpPr/>
          <p:nvPr/>
        </p:nvSpPr>
        <p:spPr>
          <a:xfrm>
            <a:off x="3581400" y="6336268"/>
            <a:ext cx="3200400" cy="369332"/>
          </a:xfrm>
          <a:prstGeom prst="rect">
            <a:avLst/>
          </a:prstGeom>
        </p:spPr>
        <p:txBody>
          <a:bodyPr wrap="square">
            <a:spAutoFit/>
          </a:bodyPr>
          <a:lstStyle/>
          <a:p>
            <a:r>
              <a:rPr lang="en-US" dirty="0">
                <a:hlinkClick r:id="rId4"/>
              </a:rPr>
              <a:t>Thomas Jefferson Crash Course </a:t>
            </a:r>
            <a:endParaRPr lang="en-US" dirty="0"/>
          </a:p>
        </p:txBody>
      </p:sp>
    </p:spTree>
    <p:extLst>
      <p:ext uri="{BB962C8B-B14F-4D97-AF65-F5344CB8AC3E}">
        <p14:creationId xmlns:p14="http://schemas.microsoft.com/office/powerpoint/2010/main" val="110794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D624227C-3F45-4B9E-8C8C-E73A6FD10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690" y="1360031"/>
            <a:ext cx="3505200" cy="462915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152400" y="1371600"/>
            <a:ext cx="4120442" cy="5016638"/>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1808</a:t>
            </a:r>
          </a:p>
        </p:txBody>
      </p:sp>
      <p:sp>
        <p:nvSpPr>
          <p:cNvPr id="10" name="Rectangle 9"/>
          <p:cNvSpPr/>
          <p:nvPr/>
        </p:nvSpPr>
        <p:spPr>
          <a:xfrm>
            <a:off x="152400" y="1375447"/>
            <a:ext cx="2364750" cy="646331"/>
          </a:xfrm>
          <a:prstGeom prst="rect">
            <a:avLst/>
          </a:prstGeom>
        </p:spPr>
        <p:txBody>
          <a:bodyPr wrap="none">
            <a:spAutoFit/>
          </a:bodyPr>
          <a:lstStyle/>
          <a:p>
            <a:pPr lvl="0"/>
            <a:r>
              <a:rPr lang="en-US" dirty="0">
                <a:solidFill>
                  <a:schemeClr val="bg1"/>
                </a:solidFill>
              </a:rPr>
              <a:t>Democratic-Republican</a:t>
            </a:r>
          </a:p>
          <a:p>
            <a:pPr lvl="0"/>
            <a:r>
              <a:rPr lang="en-US" dirty="0">
                <a:solidFill>
                  <a:schemeClr val="bg1"/>
                </a:solidFill>
              </a:rPr>
              <a:t>James Madison</a:t>
            </a:r>
          </a:p>
        </p:txBody>
      </p:sp>
      <p:sp>
        <p:nvSpPr>
          <p:cNvPr id="11" name="TextBox 10"/>
          <p:cNvSpPr txBox="1"/>
          <p:nvPr/>
        </p:nvSpPr>
        <p:spPr>
          <a:xfrm>
            <a:off x="3650072" y="2438400"/>
            <a:ext cx="1828800" cy="990600"/>
          </a:xfrm>
          <a:prstGeom prst="rect">
            <a:avLst/>
          </a:prstGeom>
          <a:noFill/>
        </p:spPr>
        <p:txBody>
          <a:bodyPr wrap="square" rtlCol="0">
            <a:prstTxWarp prst="textPlain">
              <a:avLst/>
            </a:prstTxWarp>
            <a:spAutoFit/>
          </a:bodyPr>
          <a:lstStyle/>
          <a:p>
            <a:r>
              <a:rPr lang="en-US" dirty="0">
                <a:ln>
                  <a:solidFill>
                    <a:sysClr val="windowText" lastClr="000000"/>
                  </a:solidFill>
                </a:ln>
                <a:solidFill>
                  <a:schemeClr val="bg1"/>
                </a:solidFill>
              </a:rPr>
              <a:t>VS.</a:t>
            </a:r>
          </a:p>
        </p:txBody>
      </p:sp>
      <p:sp>
        <p:nvSpPr>
          <p:cNvPr id="2" name="Rectangle 1"/>
          <p:cNvSpPr/>
          <p:nvPr/>
        </p:nvSpPr>
        <p:spPr>
          <a:xfrm>
            <a:off x="5249729" y="1360031"/>
            <a:ext cx="1766561" cy="646331"/>
          </a:xfrm>
          <a:prstGeom prst="rect">
            <a:avLst/>
          </a:prstGeom>
        </p:spPr>
        <p:txBody>
          <a:bodyPr wrap="square">
            <a:spAutoFit/>
          </a:bodyPr>
          <a:lstStyle/>
          <a:p>
            <a:r>
              <a:rPr lang="en-US" dirty="0">
                <a:solidFill>
                  <a:schemeClr val="bg1"/>
                </a:solidFill>
              </a:rPr>
              <a:t>Federalist Charles Pinckney</a:t>
            </a:r>
          </a:p>
        </p:txBody>
      </p:sp>
      <p:sp>
        <p:nvSpPr>
          <p:cNvPr id="15" name="Star: 7 Points 14"/>
          <p:cNvSpPr/>
          <p:nvPr/>
        </p:nvSpPr>
        <p:spPr>
          <a:xfrm>
            <a:off x="1252922" y="3646524"/>
            <a:ext cx="3504996" cy="2819400"/>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824320" y="4920217"/>
            <a:ext cx="2362200" cy="533399"/>
          </a:xfrm>
          <a:prstGeom prst="rect">
            <a:avLst/>
          </a:prstGeom>
          <a:noFill/>
        </p:spPr>
        <p:txBody>
          <a:bodyPr wrap="square" rtlCol="0">
            <a:prstTxWarp prst="textPlain">
              <a:avLst/>
            </a:prstTxWarp>
            <a:spAutoFit/>
          </a:bodyPr>
          <a:lstStyle/>
          <a:p>
            <a:r>
              <a:rPr lang="en-US" b="1" dirty="0">
                <a:ln>
                  <a:solidFill>
                    <a:sysClr val="windowText" lastClr="000000"/>
                  </a:solidFill>
                </a:ln>
                <a:solidFill>
                  <a:srgbClr val="C00000"/>
                </a:solidFill>
                <a:latin typeface="Century Gothic" panose="020B0502020202020204" pitchFamily="34" charset="0"/>
              </a:rPr>
              <a:t>WINNER!</a:t>
            </a:r>
          </a:p>
        </p:txBody>
      </p:sp>
      <p:sp>
        <p:nvSpPr>
          <p:cNvPr id="7" name="Rectangle 6"/>
          <p:cNvSpPr/>
          <p:nvPr/>
        </p:nvSpPr>
        <p:spPr>
          <a:xfrm>
            <a:off x="304800" y="6404143"/>
            <a:ext cx="4572000" cy="369332"/>
          </a:xfrm>
          <a:prstGeom prst="rect">
            <a:avLst/>
          </a:prstGeom>
        </p:spPr>
        <p:txBody>
          <a:bodyPr>
            <a:spAutoFit/>
          </a:bodyPr>
          <a:lstStyle/>
          <a:p>
            <a:r>
              <a:rPr lang="en-US" dirty="0">
                <a:hlinkClick r:id="rId5"/>
              </a:rPr>
              <a:t>Election of 1808 </a:t>
            </a:r>
            <a:endParaRPr lang="en-US" dirty="0"/>
          </a:p>
        </p:txBody>
      </p:sp>
    </p:spTree>
    <p:extLst>
      <p:ext uri="{BB962C8B-B14F-4D97-AF65-F5344CB8AC3E}">
        <p14:creationId xmlns:p14="http://schemas.microsoft.com/office/powerpoint/2010/main" val="196435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par>
                                <p:cTn id="31" presetID="3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P spid="15" grpId="0" animBg="1"/>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743200" y="410580"/>
            <a:ext cx="5867400" cy="3810000"/>
          </a:xfrm>
          <a:prstGeom prst="rect">
            <a:avLst/>
          </a:prstGeom>
        </p:spPr>
        <p:txBody>
          <a:bodyPr wrap="none">
            <a:prstTxWarp prst="textPlain">
              <a:avLst/>
            </a:prstTxWarp>
            <a:spAutoFit/>
          </a:bodyPr>
          <a:lstStyle/>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PRESIDENCY OF</a:t>
            </a:r>
          </a:p>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 JAMES</a:t>
            </a:r>
          </a:p>
          <a:p>
            <a:pPr lvl="0" algn="ctr"/>
            <a:r>
              <a:rPr lang="en-US" b="1" dirty="0">
                <a:solidFill>
                  <a:sysClr val="windowText" lastClr="000000"/>
                </a:solidFill>
                <a:effectLst>
                  <a:glow rad="101600">
                    <a:schemeClr val="bg1">
                      <a:lumMod val="75000"/>
                      <a:alpha val="40000"/>
                    </a:schemeClr>
                  </a:glow>
                </a:effectLst>
                <a:latin typeface="Century Gothic" panose="020B0502020202020204" pitchFamily="34" charset="0"/>
              </a:rPr>
              <a:t>MADISON</a:t>
            </a:r>
          </a:p>
        </p:txBody>
      </p:sp>
      <p:sp>
        <p:nvSpPr>
          <p:cNvPr id="5" name="Rectangle 4"/>
          <p:cNvSpPr/>
          <p:nvPr/>
        </p:nvSpPr>
        <p:spPr>
          <a:xfrm>
            <a:off x="4343400" y="4789448"/>
            <a:ext cx="4038600" cy="822346"/>
          </a:xfrm>
          <a:prstGeom prst="rect">
            <a:avLst/>
          </a:prstGeom>
        </p:spPr>
        <p:txBody>
          <a:bodyPr wrap="none">
            <a:prstTxWarp prst="textPlain">
              <a:avLst/>
            </a:prstTxWarp>
            <a:spAutoFit/>
          </a:bodyPr>
          <a:lstStyle/>
          <a:p>
            <a:pPr lvl="0"/>
            <a:r>
              <a:rPr lang="en-US" b="1" dirty="0">
                <a:solidFill>
                  <a:sysClr val="windowText" lastClr="000000"/>
                </a:solidFill>
                <a:latin typeface="Century Gothic" panose="020B0502020202020204" pitchFamily="34" charset="0"/>
              </a:rPr>
              <a:t>1809-1817</a:t>
            </a:r>
          </a:p>
        </p:txBody>
      </p:sp>
      <p:sp>
        <p:nvSpPr>
          <p:cNvPr id="7" name="Rectangle 6"/>
          <p:cNvSpPr/>
          <p:nvPr/>
        </p:nvSpPr>
        <p:spPr>
          <a:xfrm>
            <a:off x="5195571" y="6337848"/>
            <a:ext cx="3020058" cy="369332"/>
          </a:xfrm>
          <a:prstGeom prst="rect">
            <a:avLst/>
          </a:prstGeom>
        </p:spPr>
        <p:txBody>
          <a:bodyPr wrap="none">
            <a:spAutoFit/>
          </a:bodyPr>
          <a:lstStyle/>
          <a:p>
            <a:r>
              <a:rPr lang="en-US" dirty="0">
                <a:hlinkClick r:id="rId3"/>
              </a:rPr>
              <a:t>James Madison in 60 Seconds </a:t>
            </a:r>
            <a:endParaRPr lang="en-US" dirty="0"/>
          </a:p>
        </p:txBody>
      </p:sp>
    </p:spTree>
    <p:extLst>
      <p:ext uri="{BB962C8B-B14F-4D97-AF65-F5344CB8AC3E}">
        <p14:creationId xmlns:p14="http://schemas.microsoft.com/office/powerpoint/2010/main" val="294797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4300" y="1303145"/>
            <a:ext cx="8915400" cy="4401205"/>
          </a:xfrm>
          <a:prstGeom prst="rect">
            <a:avLst/>
          </a:prstGeom>
          <a:solidFill>
            <a:schemeClr val="bg1">
              <a:alpha val="70000"/>
            </a:schemeClr>
          </a:solidFill>
        </p:spPr>
        <p:txBody>
          <a:bodyPr wrap="square" rtlCol="0">
            <a:spAutoFit/>
          </a:bodyPr>
          <a:lstStyle/>
          <a:p>
            <a:pPr marL="285750" indent="-285750">
              <a:buFont typeface="Arial" panose="020B0604020202020204" pitchFamily="34" charset="0"/>
              <a:buChar char="•"/>
            </a:pPr>
            <a:r>
              <a:rPr lang="en-US" sz="4000" b="1" dirty="0">
                <a:latin typeface="Century Gothic" panose="020B0502020202020204" pitchFamily="34" charset="0"/>
              </a:rPr>
              <a:t>NON-INTERCOURSE ACT OF 1809 – Americans could trade with all nations EXCEPT Britain and France</a:t>
            </a:r>
          </a:p>
          <a:p>
            <a:pPr marL="285750" indent="-285750">
              <a:buFont typeface="Arial" panose="020B0604020202020204" pitchFamily="34" charset="0"/>
              <a:buChar char="•"/>
            </a:pPr>
            <a:r>
              <a:rPr lang="en-US" sz="4000" b="1" dirty="0">
                <a:latin typeface="Century Gothic" panose="020B0502020202020204" pitchFamily="34" charset="0"/>
              </a:rPr>
              <a:t>MACON’S BILL# 2- U.S. would trade with </a:t>
            </a:r>
            <a:r>
              <a:rPr lang="en-US" sz="4000" b="1">
                <a:latin typeface="Century Gothic" panose="020B0502020202020204" pitchFamily="34" charset="0"/>
              </a:rPr>
              <a:t>either Britain </a:t>
            </a:r>
            <a:r>
              <a:rPr lang="en-US" sz="4000" b="1" dirty="0">
                <a:latin typeface="Century Gothic" panose="020B0502020202020204" pitchFamily="34" charset="0"/>
              </a:rPr>
              <a:t>or France  (whichever one agreed to respect U.S. neutrality at sea)</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IMPORTANT ACTS</a:t>
            </a:r>
          </a:p>
        </p:txBody>
      </p:sp>
      <p:sp>
        <p:nvSpPr>
          <p:cNvPr id="7" name="Rectangle 6"/>
          <p:cNvSpPr/>
          <p:nvPr/>
        </p:nvSpPr>
        <p:spPr>
          <a:xfrm>
            <a:off x="6096000" y="6319903"/>
            <a:ext cx="4572000" cy="369332"/>
          </a:xfrm>
          <a:prstGeom prst="rect">
            <a:avLst/>
          </a:prstGeom>
        </p:spPr>
        <p:txBody>
          <a:bodyPr>
            <a:spAutoFit/>
          </a:bodyPr>
          <a:lstStyle/>
          <a:p>
            <a:r>
              <a:rPr lang="en-US" dirty="0">
                <a:hlinkClick r:id="rId3"/>
              </a:rPr>
              <a:t>War of 1812 Song </a:t>
            </a:r>
            <a:endParaRPr lang="en-US" dirty="0"/>
          </a:p>
        </p:txBody>
      </p:sp>
    </p:spTree>
    <p:extLst>
      <p:ext uri="{BB962C8B-B14F-4D97-AF65-F5344CB8AC3E}">
        <p14:creationId xmlns:p14="http://schemas.microsoft.com/office/powerpoint/2010/main" val="344828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152738"/>
            <a:ext cx="8915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CAUSES OF WAR OF 1812</a:t>
            </a:r>
          </a:p>
        </p:txBody>
      </p:sp>
      <p:sp>
        <p:nvSpPr>
          <p:cNvPr id="2" name="TextBox 1"/>
          <p:cNvSpPr txBox="1"/>
          <p:nvPr/>
        </p:nvSpPr>
        <p:spPr>
          <a:xfrm>
            <a:off x="685800" y="1828800"/>
            <a:ext cx="7595062" cy="3785652"/>
          </a:xfrm>
          <a:prstGeom prst="rect">
            <a:avLst/>
          </a:prstGeom>
          <a:solidFill>
            <a:schemeClr val="bg2">
              <a:lumMod val="90000"/>
              <a:alpha val="70000"/>
            </a:schemeClr>
          </a:solidFill>
        </p:spPr>
        <p:txBody>
          <a:bodyPr wrap="square" rtlCol="0">
            <a:spAutoFit/>
          </a:bodyPr>
          <a:lstStyle/>
          <a:p>
            <a:pPr marL="285750" indent="-285750">
              <a:buFont typeface="Arial" panose="020B0604020202020204" pitchFamily="34" charset="0"/>
              <a:buChar char="•"/>
            </a:pPr>
            <a:r>
              <a:rPr lang="en-US" sz="4800" b="1" dirty="0">
                <a:latin typeface="Century Gothic" panose="020B0502020202020204" pitchFamily="34" charset="0"/>
              </a:rPr>
              <a:t>U.S. wanted its rights </a:t>
            </a:r>
            <a:r>
              <a:rPr lang="en-US" sz="4800" b="1">
                <a:latin typeface="Century Gothic" panose="020B0502020202020204" pitchFamily="34" charset="0"/>
              </a:rPr>
              <a:t>as a neutral </a:t>
            </a:r>
            <a:r>
              <a:rPr lang="en-US" sz="4800" b="1" dirty="0">
                <a:latin typeface="Century Gothic" panose="020B0502020202020204" pitchFamily="34" charset="0"/>
              </a:rPr>
              <a:t>nation at sea</a:t>
            </a:r>
          </a:p>
          <a:p>
            <a:pPr marL="285750" indent="-285750">
              <a:buFont typeface="Arial" panose="020B0604020202020204" pitchFamily="34" charset="0"/>
              <a:buChar char="•"/>
            </a:pPr>
            <a:r>
              <a:rPr lang="en-US" sz="4800" b="1" dirty="0">
                <a:latin typeface="Century Gothic" panose="020B0502020202020204" pitchFamily="34" charset="0"/>
              </a:rPr>
              <a:t>Americans wanted British Canada and Spanish Florida</a:t>
            </a:r>
          </a:p>
        </p:txBody>
      </p:sp>
    </p:spTree>
    <p:extLst>
      <p:ext uri="{BB962C8B-B14F-4D97-AF65-F5344CB8AC3E}">
        <p14:creationId xmlns:p14="http://schemas.microsoft.com/office/powerpoint/2010/main" val="3499419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07372" y="967264"/>
            <a:ext cx="8915400" cy="4678204"/>
          </a:xfrm>
          <a:prstGeom prst="rect">
            <a:avLst/>
          </a:prstGeom>
          <a:noFill/>
        </p:spPr>
        <p:txBody>
          <a:bodyPr wrap="square" rtlCol="0">
            <a:spAutoFit/>
          </a:bodyPr>
          <a:lstStyle/>
          <a:p>
            <a:r>
              <a:rPr lang="en-US" sz="4000" b="1" dirty="0">
                <a:latin typeface="Century Gothic" panose="020B0502020202020204" pitchFamily="34" charset="0"/>
              </a:rPr>
              <a:t>NATIVE AMERICAN PROBLEMS</a:t>
            </a:r>
          </a:p>
          <a:p>
            <a:pPr marL="285750" indent="-285750">
              <a:buFont typeface="Arial" panose="020B0604020202020204" pitchFamily="34" charset="0"/>
              <a:buChar char="•"/>
            </a:pPr>
            <a:r>
              <a:rPr lang="en-US" sz="4000" b="1" dirty="0">
                <a:latin typeface="Century Gothic" panose="020B0502020202020204" pitchFamily="34" charset="0"/>
              </a:rPr>
              <a:t>Shawnee brothers Tecumseh and Prophet attempted to unite all 				  tribes east of </a:t>
            </a:r>
          </a:p>
          <a:p>
            <a:r>
              <a:rPr lang="en-US" sz="4000" b="1" dirty="0">
                <a:latin typeface="Century Gothic" panose="020B0502020202020204" pitchFamily="34" charset="0"/>
              </a:rPr>
              <a:t>			the Mississippi </a:t>
            </a:r>
          </a:p>
          <a:p>
            <a:r>
              <a:rPr lang="en-US" sz="4000" b="1" dirty="0">
                <a:latin typeface="Century Gothic" panose="020B0502020202020204" pitchFamily="34" charset="0"/>
              </a:rPr>
              <a:t>			River to fight </a:t>
            </a:r>
          </a:p>
          <a:p>
            <a:r>
              <a:rPr lang="en-US" sz="4000" b="1" dirty="0">
                <a:latin typeface="Century Gothic" panose="020B0502020202020204" pitchFamily="34" charset="0"/>
              </a:rPr>
              <a:t>				the U.S.</a:t>
            </a:r>
          </a:p>
          <a:p>
            <a:endParaRPr lang="en-US" dirty="0"/>
          </a:p>
        </p:txBody>
      </p:sp>
      <p:sp>
        <p:nvSpPr>
          <p:cNvPr id="5" name="Rectangle 4"/>
          <p:cNvSpPr/>
          <p:nvPr/>
        </p:nvSpPr>
        <p:spPr>
          <a:xfrm>
            <a:off x="152400" y="152738"/>
            <a:ext cx="8915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CAUSES OF WAR OF 1812</a:t>
            </a:r>
          </a:p>
        </p:txBody>
      </p:sp>
    </p:spTree>
    <p:extLst>
      <p:ext uri="{BB962C8B-B14F-4D97-AF65-F5344CB8AC3E}">
        <p14:creationId xmlns:p14="http://schemas.microsoft.com/office/powerpoint/2010/main" val="233808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1524000"/>
            <a:ext cx="8893081" cy="4524315"/>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r>
              <a:rPr lang="en-US" sz="4800" b="1" dirty="0">
                <a:latin typeface="Century Gothic" panose="020B0502020202020204" pitchFamily="34" charset="0"/>
              </a:rPr>
              <a:t>Established the Supreme Court with one Chief Justice and 5 Associate Justices, created 13 district courts and 3 circuit courts of appeal</a:t>
            </a:r>
          </a:p>
        </p:txBody>
      </p:sp>
      <p:sp>
        <p:nvSpPr>
          <p:cNvPr id="6" name="Rectangle 5"/>
          <p:cNvSpPr/>
          <p:nvPr/>
        </p:nvSpPr>
        <p:spPr>
          <a:xfrm>
            <a:off x="152400" y="173302"/>
            <a:ext cx="8839200" cy="717424"/>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JUDICIARY ACT OF 1789</a:t>
            </a:r>
          </a:p>
        </p:txBody>
      </p:sp>
    </p:spTree>
    <p:extLst>
      <p:ext uri="{BB962C8B-B14F-4D97-AF65-F5344CB8AC3E}">
        <p14:creationId xmlns:p14="http://schemas.microsoft.com/office/powerpoint/2010/main" val="30389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4300" y="1065415"/>
            <a:ext cx="9029700" cy="5355312"/>
          </a:xfrm>
          <a:prstGeom prst="rect">
            <a:avLst/>
          </a:prstGeom>
          <a:noFill/>
        </p:spPr>
        <p:txBody>
          <a:bodyPr wrap="square" rtlCol="0">
            <a:spAutoFit/>
          </a:bodyPr>
          <a:lstStyle/>
          <a:p>
            <a:r>
              <a:rPr lang="en-US" sz="3600" b="1" dirty="0">
                <a:latin typeface="Century Gothic" panose="020B0502020202020204" pitchFamily="34" charset="0"/>
              </a:rPr>
              <a:t>INDIAN PROBLEMS</a:t>
            </a:r>
          </a:p>
          <a:p>
            <a:pPr marL="285750" indent="-285750">
              <a:buFont typeface="Arial" panose="020B0604020202020204" pitchFamily="34" charset="0"/>
              <a:buChar char="•"/>
            </a:pPr>
            <a:r>
              <a:rPr lang="en-US" sz="3600" b="1" dirty="0">
                <a:latin typeface="Century Gothic" panose="020B0502020202020204" pitchFamily="34" charset="0"/>
              </a:rPr>
              <a:t>General William Henry Harrison destroyed this effort at the Battle of 				Tippecanoe</a:t>
            </a:r>
          </a:p>
          <a:p>
            <a:pPr marL="3486150" lvl="7" indent="-285750">
              <a:buFont typeface="Arial" panose="020B0604020202020204" pitchFamily="34" charset="0"/>
              <a:buChar char="•"/>
            </a:pPr>
            <a:r>
              <a:rPr lang="en-US" sz="3600" b="1" dirty="0">
                <a:latin typeface="Century Gothic" panose="020B0502020202020204" pitchFamily="34" charset="0"/>
              </a:rPr>
              <a:t>The British provided limited aid to Tecumseh so Americans blamed the British for starting the rebellion</a:t>
            </a:r>
          </a:p>
          <a:p>
            <a:endParaRPr lang="en-US" dirty="0"/>
          </a:p>
        </p:txBody>
      </p:sp>
      <p:sp>
        <p:nvSpPr>
          <p:cNvPr id="5" name="Rectangle 4"/>
          <p:cNvSpPr/>
          <p:nvPr/>
        </p:nvSpPr>
        <p:spPr>
          <a:xfrm>
            <a:off x="152400" y="152738"/>
            <a:ext cx="8915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CAUSES OF WAR OF 1812</a:t>
            </a:r>
          </a:p>
        </p:txBody>
      </p:sp>
      <p:sp>
        <p:nvSpPr>
          <p:cNvPr id="7" name="Rectangle 6"/>
          <p:cNvSpPr/>
          <p:nvPr/>
        </p:nvSpPr>
        <p:spPr>
          <a:xfrm>
            <a:off x="4267200" y="6471630"/>
            <a:ext cx="3763403" cy="369332"/>
          </a:xfrm>
          <a:prstGeom prst="rect">
            <a:avLst/>
          </a:prstGeom>
        </p:spPr>
        <p:txBody>
          <a:bodyPr wrap="none">
            <a:spAutoFit/>
          </a:bodyPr>
          <a:lstStyle/>
          <a:p>
            <a:r>
              <a:rPr lang="en-US" dirty="0">
                <a:hlinkClick r:id="rId3"/>
              </a:rPr>
              <a:t>William Henry Harrison in 60 Seconds </a:t>
            </a:r>
            <a:endParaRPr lang="en-US" dirty="0"/>
          </a:p>
        </p:txBody>
      </p:sp>
      <p:sp>
        <p:nvSpPr>
          <p:cNvPr id="8" name="Rectangle 7"/>
          <p:cNvSpPr/>
          <p:nvPr/>
        </p:nvSpPr>
        <p:spPr>
          <a:xfrm>
            <a:off x="4267200" y="6174841"/>
            <a:ext cx="2177904" cy="369332"/>
          </a:xfrm>
          <a:prstGeom prst="rect">
            <a:avLst/>
          </a:prstGeom>
        </p:spPr>
        <p:txBody>
          <a:bodyPr wrap="none">
            <a:spAutoFit/>
          </a:bodyPr>
          <a:lstStyle/>
          <a:p>
            <a:r>
              <a:rPr lang="en-US" dirty="0">
                <a:hlinkClick r:id="rId4"/>
              </a:rPr>
              <a:t>Battle of Tippecanoe </a:t>
            </a:r>
            <a:endParaRPr lang="en-US" dirty="0"/>
          </a:p>
        </p:txBody>
      </p:sp>
    </p:spTree>
    <p:extLst>
      <p:ext uri="{BB962C8B-B14F-4D97-AF65-F5344CB8AC3E}">
        <p14:creationId xmlns:p14="http://schemas.microsoft.com/office/powerpoint/2010/main" val="286461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4300" y="1139398"/>
            <a:ext cx="8915400" cy="5493812"/>
          </a:xfrm>
          <a:prstGeom prst="rect">
            <a:avLst/>
          </a:prstGeom>
          <a:solidFill>
            <a:schemeClr val="bg1">
              <a:lumMod val="95000"/>
              <a:alpha val="70000"/>
            </a:schemeClr>
          </a:solidFill>
        </p:spPr>
        <p:txBody>
          <a:bodyPr wrap="square" rtlCol="0">
            <a:spAutoFit/>
          </a:bodyPr>
          <a:lstStyle/>
          <a:p>
            <a:pPr marL="285750" indent="-285750">
              <a:buFont typeface="Arial" panose="020B0604020202020204" pitchFamily="34" charset="0"/>
              <a:buChar char="•"/>
            </a:pPr>
            <a:r>
              <a:rPr lang="en-US" sz="3900" b="1" dirty="0">
                <a:latin typeface="Century Gothic" panose="020B0502020202020204" pitchFamily="34" charset="0"/>
              </a:rPr>
              <a:t>WAR HAWKS – group of people who wanted to go to war with Britain led by Henry Clay of Kentucky and John C. Calhoun of South Carolina</a:t>
            </a:r>
          </a:p>
          <a:p>
            <a:pPr marL="285750" indent="-285750">
              <a:buFont typeface="Arial" panose="020B0604020202020204" pitchFamily="34" charset="0"/>
              <a:buChar char="•"/>
            </a:pPr>
            <a:r>
              <a:rPr lang="en-US" sz="3900" b="1" dirty="0">
                <a:latin typeface="Century Gothic" panose="020B0502020202020204" pitchFamily="34" charset="0"/>
              </a:rPr>
              <a:t>British delay over meeting U.S. demands over neutrality rights which led Madison to seek a declaration of war against Britain</a:t>
            </a:r>
          </a:p>
        </p:txBody>
      </p:sp>
      <p:sp>
        <p:nvSpPr>
          <p:cNvPr id="5" name="Rectangle 4"/>
          <p:cNvSpPr/>
          <p:nvPr/>
        </p:nvSpPr>
        <p:spPr>
          <a:xfrm>
            <a:off x="152400" y="152738"/>
            <a:ext cx="8915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CAUSES OF WAR OF 1812</a:t>
            </a:r>
          </a:p>
        </p:txBody>
      </p:sp>
    </p:spTree>
    <p:extLst>
      <p:ext uri="{BB962C8B-B14F-4D97-AF65-F5344CB8AC3E}">
        <p14:creationId xmlns:p14="http://schemas.microsoft.com/office/powerpoint/2010/main" val="176115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676400" y="152738"/>
            <a:ext cx="63246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NEW STATE</a:t>
            </a:r>
          </a:p>
        </p:txBody>
      </p:sp>
    </p:spTree>
    <p:extLst>
      <p:ext uri="{BB962C8B-B14F-4D97-AF65-F5344CB8AC3E}">
        <p14:creationId xmlns:p14="http://schemas.microsoft.com/office/powerpoint/2010/main" val="1091605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3"/>
          <a:stretch>
            <a:fillRect/>
          </a:stretch>
        </p:blipFill>
        <p:spPr>
          <a:xfrm>
            <a:off x="4844240" y="1365319"/>
            <a:ext cx="4003343" cy="50292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762000" y="152738"/>
            <a:ext cx="7010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ELECTION OF 1812</a:t>
            </a:r>
          </a:p>
        </p:txBody>
      </p:sp>
      <p:pic>
        <p:nvPicPr>
          <p:cNvPr id="5" name="Picture 4"/>
          <p:cNvPicPr>
            <a:picLocks noChangeAspect="1"/>
          </p:cNvPicPr>
          <p:nvPr/>
        </p:nvPicPr>
        <p:blipFill>
          <a:blip r:embed="rId4"/>
          <a:stretch>
            <a:fillRect/>
          </a:stretch>
        </p:blipFill>
        <p:spPr>
          <a:xfrm>
            <a:off x="152400" y="1365319"/>
            <a:ext cx="4120442" cy="5016638"/>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152400" y="1369166"/>
            <a:ext cx="2364750" cy="646331"/>
          </a:xfrm>
          <a:prstGeom prst="rect">
            <a:avLst/>
          </a:prstGeom>
        </p:spPr>
        <p:txBody>
          <a:bodyPr wrap="none">
            <a:spAutoFit/>
          </a:bodyPr>
          <a:lstStyle/>
          <a:p>
            <a:pPr lvl="0"/>
            <a:r>
              <a:rPr lang="en-US" dirty="0">
                <a:solidFill>
                  <a:schemeClr val="bg1"/>
                </a:solidFill>
              </a:rPr>
              <a:t>Democratic-Republican</a:t>
            </a:r>
          </a:p>
          <a:p>
            <a:pPr lvl="0"/>
            <a:r>
              <a:rPr lang="en-US" dirty="0">
                <a:solidFill>
                  <a:schemeClr val="bg1"/>
                </a:solidFill>
              </a:rPr>
              <a:t>James Madison</a:t>
            </a:r>
          </a:p>
        </p:txBody>
      </p:sp>
      <p:sp>
        <p:nvSpPr>
          <p:cNvPr id="7" name="TextBox 6"/>
          <p:cNvSpPr txBox="1"/>
          <p:nvPr/>
        </p:nvSpPr>
        <p:spPr>
          <a:xfrm>
            <a:off x="3650072" y="2438400"/>
            <a:ext cx="1828800" cy="990600"/>
          </a:xfrm>
          <a:prstGeom prst="rect">
            <a:avLst/>
          </a:prstGeom>
          <a:noFill/>
        </p:spPr>
        <p:txBody>
          <a:bodyPr wrap="square" rtlCol="0">
            <a:prstTxWarp prst="textPlain">
              <a:avLst/>
            </a:prstTxWarp>
            <a:spAutoFit/>
          </a:bodyPr>
          <a:lstStyle/>
          <a:p>
            <a:r>
              <a:rPr lang="en-US" dirty="0">
                <a:ln>
                  <a:solidFill>
                    <a:sysClr val="windowText" lastClr="000000"/>
                  </a:solidFill>
                </a:ln>
                <a:solidFill>
                  <a:schemeClr val="bg1"/>
                </a:solidFill>
              </a:rPr>
              <a:t>VS.</a:t>
            </a:r>
          </a:p>
        </p:txBody>
      </p:sp>
      <p:sp>
        <p:nvSpPr>
          <p:cNvPr id="8" name="Star: 7 Points 7"/>
          <p:cNvSpPr/>
          <p:nvPr/>
        </p:nvSpPr>
        <p:spPr>
          <a:xfrm>
            <a:off x="1143000" y="3629335"/>
            <a:ext cx="3504996" cy="2819400"/>
          </a:xfrm>
          <a:prstGeom prst="star7">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90519" y="4900136"/>
            <a:ext cx="2362200" cy="533399"/>
          </a:xfrm>
          <a:prstGeom prst="rect">
            <a:avLst/>
          </a:prstGeom>
          <a:noFill/>
        </p:spPr>
        <p:txBody>
          <a:bodyPr wrap="square" rtlCol="0">
            <a:prstTxWarp prst="textPlain">
              <a:avLst/>
            </a:prstTxWarp>
            <a:spAutoFit/>
          </a:bodyPr>
          <a:lstStyle/>
          <a:p>
            <a:r>
              <a:rPr lang="en-US" b="1" dirty="0">
                <a:ln>
                  <a:solidFill>
                    <a:sysClr val="windowText" lastClr="000000"/>
                  </a:solidFill>
                </a:ln>
                <a:solidFill>
                  <a:srgbClr val="C00000"/>
                </a:solidFill>
                <a:latin typeface="Century Gothic" panose="020B0502020202020204" pitchFamily="34" charset="0"/>
              </a:rPr>
              <a:t>WINNER!</a:t>
            </a:r>
          </a:p>
        </p:txBody>
      </p:sp>
      <p:sp>
        <p:nvSpPr>
          <p:cNvPr id="11" name="Rectangle 10"/>
          <p:cNvSpPr/>
          <p:nvPr/>
        </p:nvSpPr>
        <p:spPr>
          <a:xfrm>
            <a:off x="4813760" y="1319644"/>
            <a:ext cx="2364750" cy="646331"/>
          </a:xfrm>
          <a:prstGeom prst="rect">
            <a:avLst/>
          </a:prstGeom>
        </p:spPr>
        <p:txBody>
          <a:bodyPr wrap="none">
            <a:spAutoFit/>
          </a:bodyPr>
          <a:lstStyle/>
          <a:p>
            <a:pPr lvl="0"/>
            <a:r>
              <a:rPr lang="en-US" dirty="0">
                <a:solidFill>
                  <a:schemeClr val="bg1"/>
                </a:solidFill>
              </a:rPr>
              <a:t>Democratic-Republican</a:t>
            </a:r>
          </a:p>
          <a:p>
            <a:pPr lvl="0"/>
            <a:r>
              <a:rPr lang="en-US" dirty="0">
                <a:solidFill>
                  <a:schemeClr val="bg1"/>
                </a:solidFill>
              </a:rPr>
              <a:t>DeWitt Clinton</a:t>
            </a:r>
          </a:p>
        </p:txBody>
      </p:sp>
      <p:sp>
        <p:nvSpPr>
          <p:cNvPr id="2" name="Rectangle 1"/>
          <p:cNvSpPr/>
          <p:nvPr/>
        </p:nvSpPr>
        <p:spPr>
          <a:xfrm>
            <a:off x="6705600" y="6523601"/>
            <a:ext cx="4572000" cy="369332"/>
          </a:xfrm>
          <a:prstGeom prst="rect">
            <a:avLst/>
          </a:prstGeom>
        </p:spPr>
        <p:txBody>
          <a:bodyPr>
            <a:spAutoFit/>
          </a:bodyPr>
          <a:lstStyle/>
          <a:p>
            <a:r>
              <a:rPr lang="en-US" dirty="0">
                <a:hlinkClick r:id="rId5"/>
              </a:rPr>
              <a:t>Election of 1812 </a:t>
            </a:r>
            <a:endParaRPr lang="en-US" dirty="0"/>
          </a:p>
        </p:txBody>
      </p:sp>
    </p:spTree>
    <p:extLst>
      <p:ext uri="{BB962C8B-B14F-4D97-AF65-F5344CB8AC3E}">
        <p14:creationId xmlns:p14="http://schemas.microsoft.com/office/powerpoint/2010/main" val="269446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74132" y="1066800"/>
            <a:ext cx="8746067" cy="2123658"/>
          </a:xfrm>
          <a:prstGeom prst="rect">
            <a:avLst/>
          </a:prstGeom>
          <a:noFill/>
        </p:spPr>
        <p:txBody>
          <a:bodyPr wrap="square" rtlCol="0">
            <a:spAutoFit/>
          </a:bodyPr>
          <a:lstStyle/>
          <a:p>
            <a:r>
              <a:rPr lang="en-US" sz="4400" b="1" dirty="0">
                <a:latin typeface="Century Gothic" panose="020B0502020202020204" pitchFamily="34" charset="0"/>
              </a:rPr>
              <a:t>Congress and U.S. citizens were divided over going to war against Great Britain.</a:t>
            </a:r>
          </a:p>
        </p:txBody>
      </p:sp>
      <p:sp>
        <p:nvSpPr>
          <p:cNvPr id="4" name="Rectangle 3"/>
          <p:cNvSpPr/>
          <p:nvPr/>
        </p:nvSpPr>
        <p:spPr>
          <a:xfrm>
            <a:off x="762000" y="152738"/>
            <a:ext cx="70104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A DIVIDED NATION</a:t>
            </a:r>
          </a:p>
        </p:txBody>
      </p:sp>
      <p:sp>
        <p:nvSpPr>
          <p:cNvPr id="8" name="TextBox 7"/>
          <p:cNvSpPr txBox="1"/>
          <p:nvPr/>
        </p:nvSpPr>
        <p:spPr>
          <a:xfrm>
            <a:off x="457200" y="3306782"/>
            <a:ext cx="9142615" cy="3970318"/>
          </a:xfrm>
          <a:prstGeom prst="rect">
            <a:avLst/>
          </a:prstGeom>
          <a:noFill/>
        </p:spPr>
        <p:txBody>
          <a:bodyPr wrap="square" rtlCol="0">
            <a:spAutoFit/>
          </a:bodyPr>
          <a:lstStyle/>
          <a:p>
            <a:pPr lvl="0"/>
            <a:r>
              <a:rPr lang="en-US" sz="4400" b="1" dirty="0">
                <a:solidFill>
                  <a:prstClr val="black"/>
                </a:solidFill>
                <a:latin typeface="Century Gothic" panose="020B0502020202020204" pitchFamily="34" charset="0"/>
              </a:rPr>
              <a:t>GROUPS OPPOSED TO WAR:</a:t>
            </a:r>
          </a:p>
          <a:p>
            <a:pPr marL="285750" lvl="0" indent="-285750">
              <a:buFont typeface="Arial" panose="020B0604020202020204" pitchFamily="34" charset="0"/>
              <a:buChar char="•"/>
            </a:pPr>
            <a:r>
              <a:rPr lang="en-US" sz="4400" b="1" dirty="0">
                <a:solidFill>
                  <a:prstClr val="black"/>
                </a:solidFill>
                <a:latin typeface="Century Gothic" panose="020B0502020202020204" pitchFamily="34" charset="0"/>
              </a:rPr>
              <a:t>New England merchants because they were making profits from the European wars</a:t>
            </a:r>
          </a:p>
          <a:p>
            <a:pPr marL="285750" lvl="0" indent="-285750">
              <a:buFont typeface="Arial" panose="020B0604020202020204" pitchFamily="34" charset="0"/>
              <a:buChar char="•"/>
            </a:pPr>
            <a:r>
              <a:rPr lang="en-US" sz="4400" b="1" dirty="0">
                <a:solidFill>
                  <a:prstClr val="black"/>
                </a:solidFill>
                <a:latin typeface="Century Gothic" panose="020B0502020202020204" pitchFamily="34" charset="0"/>
              </a:rPr>
              <a:t>Federalists</a:t>
            </a:r>
          </a:p>
          <a:p>
            <a:pPr algn="ctr"/>
            <a:r>
              <a:rPr lang="en-US" sz="3200" b="1" dirty="0">
                <a:latin typeface="Century Gothic" panose="020B0502020202020204" pitchFamily="34" charset="0"/>
              </a:rPr>
              <a:t> </a:t>
            </a:r>
          </a:p>
        </p:txBody>
      </p:sp>
    </p:spTree>
    <p:extLst>
      <p:ext uri="{BB962C8B-B14F-4D97-AF65-F5344CB8AC3E}">
        <p14:creationId xmlns:p14="http://schemas.microsoft.com/office/powerpoint/2010/main" val="306291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385" y="1133857"/>
            <a:ext cx="8915400" cy="646331"/>
          </a:xfrm>
          <a:prstGeom prst="rect">
            <a:avLst/>
          </a:prstGeom>
          <a:noFill/>
        </p:spPr>
        <p:txBody>
          <a:bodyPr wrap="square" rtlCol="0">
            <a:spAutoFit/>
          </a:bodyPr>
          <a:lstStyle/>
          <a:p>
            <a:endParaRPr lang="en-US" dirty="0"/>
          </a:p>
          <a:p>
            <a:endParaRPr lang="en-US" dirty="0"/>
          </a:p>
        </p:txBody>
      </p:sp>
      <p:sp>
        <p:nvSpPr>
          <p:cNvPr id="4" name="Rectangle 3"/>
          <p:cNvSpPr/>
          <p:nvPr/>
        </p:nvSpPr>
        <p:spPr>
          <a:xfrm>
            <a:off x="152400" y="1172771"/>
            <a:ext cx="8991600" cy="1569660"/>
          </a:xfrm>
          <a:prstGeom prst="rect">
            <a:avLst/>
          </a:prstGeom>
        </p:spPr>
        <p:txBody>
          <a:bodyPr wrap="square">
            <a:spAutoFit/>
          </a:bodyPr>
          <a:lstStyle/>
          <a:p>
            <a:r>
              <a:rPr lang="en-US" sz="4800" b="1" dirty="0">
                <a:latin typeface="Century Gothic" panose="020B0502020202020204" pitchFamily="34" charset="0"/>
              </a:rPr>
              <a:t>June 1812, Congress voted to declare war on Great Britain.</a:t>
            </a:r>
          </a:p>
        </p:txBody>
      </p:sp>
      <p:sp>
        <p:nvSpPr>
          <p:cNvPr id="9" name="Rectangle 8"/>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Tree>
    <p:extLst>
      <p:ext uri="{BB962C8B-B14F-4D97-AF65-F5344CB8AC3E}">
        <p14:creationId xmlns:p14="http://schemas.microsoft.com/office/powerpoint/2010/main" val="427474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1234783"/>
            <a:ext cx="8991600" cy="2123658"/>
          </a:xfrm>
          <a:prstGeom prst="rect">
            <a:avLst/>
          </a:prstGeom>
          <a:noFill/>
        </p:spPr>
        <p:txBody>
          <a:bodyPr wrap="square" rtlCol="0">
            <a:spAutoFit/>
          </a:bodyPr>
          <a:lstStyle/>
          <a:p>
            <a:pPr algn="ctr"/>
            <a:r>
              <a:rPr lang="en-US" sz="4400" b="1" dirty="0">
                <a:latin typeface="Century Gothic" panose="020B0502020202020204" pitchFamily="34" charset="0"/>
              </a:rPr>
              <a:t>INVASION OF CANADA – 3 part invasion of Canada by U.S. forces (British victory)</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9" name="Rectangle 8"/>
          <p:cNvSpPr/>
          <p:nvPr/>
        </p:nvSpPr>
        <p:spPr>
          <a:xfrm>
            <a:off x="152400" y="6347644"/>
            <a:ext cx="2669129" cy="369332"/>
          </a:xfrm>
          <a:prstGeom prst="rect">
            <a:avLst/>
          </a:prstGeom>
        </p:spPr>
        <p:txBody>
          <a:bodyPr wrap="none">
            <a:spAutoFit/>
          </a:bodyPr>
          <a:lstStyle/>
          <a:p>
            <a:r>
              <a:rPr lang="en-US" dirty="0">
                <a:hlinkClick r:id="rId3"/>
              </a:rPr>
              <a:t>Battles Won by the British </a:t>
            </a:r>
            <a:endParaRPr lang="en-US" dirty="0"/>
          </a:p>
        </p:txBody>
      </p:sp>
    </p:spTree>
    <p:extLst>
      <p:ext uri="{BB962C8B-B14F-4D97-AF65-F5344CB8AC3E}">
        <p14:creationId xmlns:p14="http://schemas.microsoft.com/office/powerpoint/2010/main" val="396903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066800"/>
            <a:ext cx="8915400" cy="5909310"/>
          </a:xfrm>
          <a:prstGeom prst="rect">
            <a:avLst/>
          </a:prstGeom>
          <a:solidFill>
            <a:schemeClr val="bg2">
              <a:lumMod val="90000"/>
              <a:alpha val="70000"/>
            </a:schemeClr>
          </a:solidFill>
        </p:spPr>
        <p:txBody>
          <a:bodyPr wrap="square" rtlCol="0">
            <a:spAutoFit/>
          </a:bodyPr>
          <a:lstStyle/>
          <a:p>
            <a:r>
              <a:rPr lang="en-US" sz="4200" b="1" dirty="0">
                <a:latin typeface="Century Gothic" panose="020B0502020202020204" pitchFamily="34" charset="0"/>
              </a:rPr>
              <a:t>NORTHERN BATTLES</a:t>
            </a:r>
          </a:p>
          <a:p>
            <a:pPr marL="571500" indent="-571500">
              <a:buFont typeface="Arial" panose="020B0604020202020204" pitchFamily="34" charset="0"/>
              <a:buChar char="•"/>
            </a:pPr>
            <a:r>
              <a:rPr lang="en-US" sz="4200" b="1" dirty="0">
                <a:latin typeface="Century Gothic" panose="020B0502020202020204" pitchFamily="34" charset="0"/>
              </a:rPr>
              <a:t>1812 – Ft. Detroit (British victory)</a:t>
            </a:r>
          </a:p>
          <a:p>
            <a:pPr marL="571500" indent="-571500">
              <a:buFont typeface="Arial" panose="020B0604020202020204" pitchFamily="34" charset="0"/>
              <a:buChar char="•"/>
            </a:pPr>
            <a:r>
              <a:rPr lang="en-US" sz="4200" b="1" dirty="0">
                <a:latin typeface="Century Gothic" panose="020B0502020202020204" pitchFamily="34" charset="0"/>
              </a:rPr>
              <a:t>1813 – Frenchtown and River Raisin Massacre (British victory)</a:t>
            </a:r>
          </a:p>
          <a:p>
            <a:pPr marL="571500" indent="-571500">
              <a:buFont typeface="Arial" panose="020B0604020202020204" pitchFamily="34" charset="0"/>
              <a:buChar char="•"/>
            </a:pPr>
            <a:r>
              <a:rPr lang="en-US" sz="4200" b="1" dirty="0">
                <a:latin typeface="Century Gothic" panose="020B0502020202020204" pitchFamily="34" charset="0"/>
              </a:rPr>
              <a:t>1813 – York/Toronto (U.S. victory)</a:t>
            </a:r>
          </a:p>
          <a:p>
            <a:pPr marL="571500" indent="-571500">
              <a:buFont typeface="Arial" panose="020B0604020202020204" pitchFamily="34" charset="0"/>
              <a:buChar char="•"/>
            </a:pPr>
            <a:r>
              <a:rPr lang="en-US" sz="4200" b="1" dirty="0">
                <a:latin typeface="Century Gothic" panose="020B0502020202020204" pitchFamily="34" charset="0"/>
              </a:rPr>
              <a:t>1813 – Battle of Thames (U.S. victory)</a:t>
            </a:r>
          </a:p>
          <a:p>
            <a:pPr marL="571500" indent="-571500">
              <a:buFont typeface="Arial" panose="020B0604020202020204" pitchFamily="34" charset="0"/>
              <a:buChar char="•"/>
            </a:pPr>
            <a:endParaRPr lang="en-US" sz="4200" b="1" dirty="0">
              <a:latin typeface="Century Gothic" panose="020B0502020202020204" pitchFamily="34" charset="0"/>
            </a:endParaRP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6" name="Rectangle 5"/>
          <p:cNvSpPr/>
          <p:nvPr/>
        </p:nvSpPr>
        <p:spPr>
          <a:xfrm>
            <a:off x="433055" y="6445254"/>
            <a:ext cx="2043445" cy="369332"/>
          </a:xfrm>
          <a:prstGeom prst="rect">
            <a:avLst/>
          </a:prstGeom>
        </p:spPr>
        <p:txBody>
          <a:bodyPr wrap="none">
            <a:spAutoFit/>
          </a:bodyPr>
          <a:lstStyle/>
          <a:p>
            <a:r>
              <a:rPr lang="en-US" dirty="0">
                <a:hlinkClick r:id="rId3"/>
              </a:rPr>
              <a:t>Battle of Ft. Detroit </a:t>
            </a:r>
            <a:endParaRPr lang="en-US" dirty="0"/>
          </a:p>
        </p:txBody>
      </p:sp>
      <p:sp>
        <p:nvSpPr>
          <p:cNvPr id="7" name="Rectangle 6"/>
          <p:cNvSpPr/>
          <p:nvPr/>
        </p:nvSpPr>
        <p:spPr>
          <a:xfrm>
            <a:off x="2757155" y="6485681"/>
            <a:ext cx="1489318" cy="369332"/>
          </a:xfrm>
          <a:prstGeom prst="rect">
            <a:avLst/>
          </a:prstGeom>
        </p:spPr>
        <p:txBody>
          <a:bodyPr wrap="none">
            <a:spAutoFit/>
          </a:bodyPr>
          <a:lstStyle/>
          <a:p>
            <a:r>
              <a:rPr lang="en-US" dirty="0">
                <a:hlinkClick r:id="rId4"/>
              </a:rPr>
              <a:t>Battle of York </a:t>
            </a:r>
            <a:endParaRPr lang="en-US" dirty="0"/>
          </a:p>
        </p:txBody>
      </p:sp>
      <p:sp>
        <p:nvSpPr>
          <p:cNvPr id="8" name="Rectangle 7"/>
          <p:cNvSpPr/>
          <p:nvPr/>
        </p:nvSpPr>
        <p:spPr>
          <a:xfrm>
            <a:off x="4398873" y="6485681"/>
            <a:ext cx="2189446" cy="369332"/>
          </a:xfrm>
          <a:prstGeom prst="rect">
            <a:avLst/>
          </a:prstGeom>
        </p:spPr>
        <p:txBody>
          <a:bodyPr wrap="none">
            <a:spAutoFit/>
          </a:bodyPr>
          <a:lstStyle/>
          <a:p>
            <a:r>
              <a:rPr lang="en-US" dirty="0">
                <a:hlinkClick r:id="rId5"/>
              </a:rPr>
              <a:t>Battle of the Thames </a:t>
            </a:r>
            <a:endParaRPr lang="en-US" dirty="0"/>
          </a:p>
        </p:txBody>
      </p:sp>
    </p:spTree>
    <p:extLst>
      <p:ext uri="{BB962C8B-B14F-4D97-AF65-F5344CB8AC3E}">
        <p14:creationId xmlns:p14="http://schemas.microsoft.com/office/powerpoint/2010/main" val="39717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771" y="1066800"/>
            <a:ext cx="9070571" cy="5632311"/>
          </a:xfrm>
          <a:prstGeom prst="rect">
            <a:avLst/>
          </a:prstGeom>
          <a:solidFill>
            <a:schemeClr val="bg1">
              <a:lumMod val="95000"/>
              <a:alpha val="70000"/>
            </a:schemeClr>
          </a:solidFill>
        </p:spPr>
        <p:txBody>
          <a:bodyPr wrap="square" rtlCol="0">
            <a:spAutoFit/>
          </a:bodyPr>
          <a:lstStyle/>
          <a:p>
            <a:r>
              <a:rPr lang="en-US" sz="4000" b="1" dirty="0">
                <a:latin typeface="Century Gothic" panose="020B0502020202020204" pitchFamily="34" charset="0"/>
              </a:rPr>
              <a:t>NAVAL BATTLES</a:t>
            </a:r>
          </a:p>
          <a:p>
            <a:pPr marL="285750" indent="-285750">
              <a:buFont typeface="Arial" panose="020B0604020202020204" pitchFamily="34" charset="0"/>
              <a:buChar char="•"/>
            </a:pPr>
            <a:r>
              <a:rPr lang="en-US" sz="4000" b="1" dirty="0">
                <a:latin typeface="Century Gothic" panose="020B0502020202020204" pitchFamily="34" charset="0"/>
              </a:rPr>
              <a:t>the USS Constitution sunk the British  HMS </a:t>
            </a:r>
            <a:r>
              <a:rPr lang="en-US" sz="4000" b="1" dirty="0" err="1">
                <a:latin typeface="Century Gothic" panose="020B0502020202020204" pitchFamily="34" charset="0"/>
              </a:rPr>
              <a:t>Guerriere</a:t>
            </a:r>
            <a:r>
              <a:rPr lang="en-US" sz="4000" b="1" dirty="0">
                <a:latin typeface="Century Gothic" panose="020B0502020202020204" pitchFamily="34" charset="0"/>
              </a:rPr>
              <a:t> off the coast of Nova Scotia (U.S. victory) </a:t>
            </a:r>
          </a:p>
          <a:p>
            <a:pPr marL="285750" indent="-285750">
              <a:buFont typeface="Arial" panose="020B0604020202020204" pitchFamily="34" charset="0"/>
              <a:buChar char="•"/>
            </a:pPr>
            <a:r>
              <a:rPr lang="en-US" sz="4000" b="1" dirty="0">
                <a:latin typeface="Century Gothic" panose="020B0502020202020204" pitchFamily="34" charset="0"/>
              </a:rPr>
              <a:t>U.S. privateers captured numerous British ships</a:t>
            </a:r>
          </a:p>
          <a:p>
            <a:pPr marL="285750" indent="-285750">
              <a:buFont typeface="Arial" panose="020B0604020202020204" pitchFamily="34" charset="0"/>
              <a:buChar char="•"/>
            </a:pPr>
            <a:r>
              <a:rPr lang="en-US" sz="4000" b="1" dirty="0">
                <a:latin typeface="Century Gothic" panose="020B0502020202020204" pitchFamily="34" charset="0"/>
              </a:rPr>
              <a:t>Battle of Lake Erie  (U.S. victory)</a:t>
            </a:r>
          </a:p>
          <a:p>
            <a:pPr marL="285750" indent="-285750">
              <a:buFont typeface="Arial" panose="020B0604020202020204" pitchFamily="34" charset="0"/>
              <a:buChar char="•"/>
            </a:pPr>
            <a:r>
              <a:rPr lang="en-US" sz="4000" b="1" dirty="0">
                <a:latin typeface="Century Gothic" panose="020B0502020202020204" pitchFamily="34" charset="0"/>
              </a:rPr>
              <a:t>Battle of Lake Champlain (U.S. victory)</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7" name="Rectangle 6"/>
          <p:cNvSpPr/>
          <p:nvPr/>
        </p:nvSpPr>
        <p:spPr>
          <a:xfrm>
            <a:off x="4874641" y="5954162"/>
            <a:ext cx="1922321" cy="369332"/>
          </a:xfrm>
          <a:prstGeom prst="rect">
            <a:avLst/>
          </a:prstGeom>
        </p:spPr>
        <p:txBody>
          <a:bodyPr wrap="none">
            <a:spAutoFit/>
          </a:bodyPr>
          <a:lstStyle/>
          <a:p>
            <a:r>
              <a:rPr lang="en-US" dirty="0">
                <a:hlinkClick r:id="rId3"/>
              </a:rPr>
              <a:t>Battle of Lake Erie </a:t>
            </a:r>
            <a:endParaRPr lang="en-US" dirty="0"/>
          </a:p>
        </p:txBody>
      </p:sp>
      <p:sp>
        <p:nvSpPr>
          <p:cNvPr id="8" name="Rectangle 7"/>
          <p:cNvSpPr/>
          <p:nvPr/>
        </p:nvSpPr>
        <p:spPr>
          <a:xfrm>
            <a:off x="4874641" y="6365786"/>
            <a:ext cx="2561920"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4"/>
              </a:rPr>
              <a:t>Battle of Lake Champlain </a:t>
            </a:r>
            <a:endParaRPr kumimoji="0" lang="en-US" sz="1800" b="0" i="0" u="none" strike="noStrike" kern="0" cap="none" spc="0" normalizeH="0" baseline="0" noProof="0" dirty="0">
              <a:ln>
                <a:noFill/>
              </a:ln>
              <a:solidFill>
                <a:prstClr val="black"/>
              </a:solidFill>
              <a:effectLst/>
              <a:uLnTx/>
              <a:uFillTx/>
            </a:endParaRPr>
          </a:p>
        </p:txBody>
      </p:sp>
      <p:sp>
        <p:nvSpPr>
          <p:cNvPr id="11" name="Rectangle 10"/>
          <p:cNvSpPr/>
          <p:nvPr/>
        </p:nvSpPr>
        <p:spPr>
          <a:xfrm>
            <a:off x="2424868" y="5861829"/>
            <a:ext cx="2389737" cy="92333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5"/>
              </a:rPr>
              <a:t>5 Things You Don’t Know About the USS Constitution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1324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down)">
                                      <p:cBhvr>
                                        <p:cTn id="3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rot="16200000">
            <a:off x="-1781889" y="1934289"/>
            <a:ext cx="4114800" cy="246221"/>
          </a:xfrm>
          <a:prstGeom prst="rect">
            <a:avLst/>
          </a:prstGeom>
          <a:noFill/>
        </p:spPr>
        <p:txBody>
          <a:bodyPr wrap="square" rtlCol="0">
            <a:spAutoFit/>
          </a:bodyPr>
          <a:lstStyle/>
          <a:p>
            <a:r>
              <a:rPr lang="en-US" sz="1000" dirty="0">
                <a:solidFill>
                  <a:schemeClr val="bg1">
                    <a:lumMod val="85000"/>
                  </a:schemeClr>
                </a:solidFill>
                <a:latin typeface="HelloTypewriterSquisht" panose="02000603000000000000" pitchFamily="2" charset="0"/>
                <a:ea typeface="HelloTypewriterSquisht" panose="02000603000000000000" pitchFamily="2" charset="0"/>
              </a:rPr>
              <a:t>Copyright©2016 History Gal. All rights reserved.</a:t>
            </a:r>
          </a:p>
        </p:txBody>
      </p:sp>
      <p:sp>
        <p:nvSpPr>
          <p:cNvPr id="2" name="TextBox 1"/>
          <p:cNvSpPr txBox="1"/>
          <p:nvPr/>
        </p:nvSpPr>
        <p:spPr>
          <a:xfrm>
            <a:off x="102416" y="1097006"/>
            <a:ext cx="8915400" cy="6494085"/>
          </a:xfrm>
          <a:prstGeom prst="rect">
            <a:avLst/>
          </a:prstGeom>
          <a:solidFill>
            <a:schemeClr val="bg2">
              <a:alpha val="80000"/>
            </a:schemeClr>
          </a:solidFill>
        </p:spPr>
        <p:txBody>
          <a:bodyPr wrap="square" rtlCol="0">
            <a:spAutoFit/>
          </a:bodyPr>
          <a:lstStyle/>
          <a:p>
            <a:r>
              <a:rPr lang="en-US" sz="3800" b="1" dirty="0">
                <a:latin typeface="Century Gothic" panose="020B0502020202020204" pitchFamily="34" charset="0"/>
              </a:rPr>
              <a:t>CHESAPEAKE CAMPAIGN</a:t>
            </a:r>
          </a:p>
          <a:p>
            <a:pPr marL="285750" indent="-285750">
              <a:buFont typeface="Arial" panose="020B0604020202020204" pitchFamily="34" charset="0"/>
              <a:buChar char="•"/>
            </a:pPr>
            <a:r>
              <a:rPr lang="en-US" sz="3800" b="1" dirty="0">
                <a:latin typeface="Century Gothic" panose="020B0502020202020204" pitchFamily="34" charset="0"/>
              </a:rPr>
              <a:t>1814 – British marched through Washington, D.C., setting fire to the White House, the Capitol, and other U.S. government buildings</a:t>
            </a:r>
          </a:p>
          <a:p>
            <a:pPr marL="285750" indent="-285750">
              <a:buFont typeface="Arial" panose="020B0604020202020204" pitchFamily="34" charset="0"/>
              <a:buChar char="•"/>
            </a:pPr>
            <a:r>
              <a:rPr lang="en-US" sz="3800" b="1" dirty="0">
                <a:latin typeface="Century Gothic" panose="020B0502020202020204" pitchFamily="34" charset="0"/>
              </a:rPr>
              <a:t>British tried to capture Baltimore, but Fort McHenry held out (Francis Scott Key wrote the “</a:t>
            </a:r>
            <a:r>
              <a:rPr lang="en-US" sz="3800" b="1" dirty="0" err="1">
                <a:latin typeface="Century Gothic" panose="020B0502020202020204" pitchFamily="34" charset="0"/>
              </a:rPr>
              <a:t>Defence</a:t>
            </a:r>
            <a:r>
              <a:rPr lang="en-US" sz="3800" b="1" dirty="0">
                <a:latin typeface="Century Gothic" panose="020B0502020202020204" pitchFamily="34" charset="0"/>
              </a:rPr>
              <a:t> of Fort </a:t>
            </a:r>
            <a:r>
              <a:rPr lang="en-US" sz="3800" b="1" dirty="0" err="1">
                <a:latin typeface="Century Gothic" panose="020B0502020202020204" pitchFamily="34" charset="0"/>
              </a:rPr>
              <a:t>M'Henry”during</a:t>
            </a:r>
            <a:r>
              <a:rPr lang="en-US" sz="3800" b="1" dirty="0">
                <a:latin typeface="Century Gothic" panose="020B0502020202020204" pitchFamily="34" charset="0"/>
              </a:rPr>
              <a:t> this bombardment)</a:t>
            </a:r>
          </a:p>
          <a:p>
            <a:pPr marL="285750" indent="-285750">
              <a:buFont typeface="Arial" panose="020B0604020202020204" pitchFamily="34" charset="0"/>
              <a:buChar char="•"/>
            </a:pPr>
            <a:endParaRPr lang="en-US" sz="3800" b="1" dirty="0">
              <a:latin typeface="Century Gothic" panose="020B0502020202020204" pitchFamily="34" charset="0"/>
            </a:endParaRPr>
          </a:p>
          <a:p>
            <a:endParaRPr lang="en-US" dirty="0"/>
          </a:p>
          <a:p>
            <a:endParaRPr lang="en-US" dirty="0"/>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6" name="Rectangle 5"/>
          <p:cNvSpPr/>
          <p:nvPr/>
        </p:nvSpPr>
        <p:spPr>
          <a:xfrm>
            <a:off x="4083936" y="6521603"/>
            <a:ext cx="5029200" cy="369332"/>
          </a:xfrm>
          <a:prstGeom prst="rect">
            <a:avLst/>
          </a:prstGeom>
        </p:spPr>
        <p:txBody>
          <a:bodyPr>
            <a:spAutoFit/>
          </a:bodyPr>
          <a:lstStyle/>
          <a:p>
            <a:r>
              <a:rPr lang="en-US" dirty="0">
                <a:hlinkClick r:id="rId3"/>
              </a:rPr>
              <a:t>Battle of Baltimore </a:t>
            </a:r>
            <a:endParaRPr lang="en-US" dirty="0"/>
          </a:p>
        </p:txBody>
      </p:sp>
      <p:sp>
        <p:nvSpPr>
          <p:cNvPr id="7" name="Rectangle 6"/>
          <p:cNvSpPr/>
          <p:nvPr/>
        </p:nvSpPr>
        <p:spPr>
          <a:xfrm>
            <a:off x="6046215" y="6223219"/>
            <a:ext cx="3389925" cy="646331"/>
          </a:xfrm>
          <a:prstGeom prst="rect">
            <a:avLst/>
          </a:prstGeom>
        </p:spPr>
        <p:txBody>
          <a:bodyPr wrap="square">
            <a:spAutoFit/>
          </a:bodyPr>
          <a:lstStyle/>
          <a:p>
            <a:r>
              <a:rPr lang="en-US" dirty="0">
                <a:hlinkClick r:id="rId4"/>
              </a:rPr>
              <a:t>Battle of Ft. McHenry Through Francis Scott Key’s Eyes </a:t>
            </a:r>
            <a:endParaRPr lang="en-US" dirty="0"/>
          </a:p>
        </p:txBody>
      </p:sp>
      <p:sp>
        <p:nvSpPr>
          <p:cNvPr id="8" name="Rectangle 7"/>
          <p:cNvSpPr/>
          <p:nvPr/>
        </p:nvSpPr>
        <p:spPr>
          <a:xfrm>
            <a:off x="3485129" y="6223219"/>
            <a:ext cx="2454262" cy="369332"/>
          </a:xfrm>
          <a:prstGeom prst="rect">
            <a:avLst/>
          </a:prstGeom>
        </p:spPr>
        <p:txBody>
          <a:bodyPr wrap="none">
            <a:spAutoFit/>
          </a:bodyPr>
          <a:lstStyle/>
          <a:p>
            <a:r>
              <a:rPr lang="en-US" dirty="0">
                <a:hlinkClick r:id="rId5"/>
              </a:rPr>
              <a:t>Defense of Ft. McHenry </a:t>
            </a:r>
            <a:endParaRPr lang="en-US" dirty="0"/>
          </a:p>
        </p:txBody>
      </p:sp>
      <p:sp>
        <p:nvSpPr>
          <p:cNvPr id="9" name="Rectangle 8"/>
          <p:cNvSpPr/>
          <p:nvPr/>
        </p:nvSpPr>
        <p:spPr>
          <a:xfrm>
            <a:off x="169333" y="6258326"/>
            <a:ext cx="3213380"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6"/>
              </a:rPr>
              <a:t>The Burning of Washington D.C. </a:t>
            </a:r>
            <a:endParaRPr kumimoji="0" lang="en-US" sz="1800" b="0" i="0" u="none" strike="noStrike" kern="0" cap="none" spc="0" normalizeH="0" baseline="0" noProof="0" dirty="0">
              <a:ln>
                <a:noFill/>
              </a:ln>
              <a:solidFill>
                <a:prstClr val="black"/>
              </a:solidFill>
              <a:effectLst/>
              <a:uLnTx/>
              <a:uFillTx/>
            </a:endParaRPr>
          </a:p>
        </p:txBody>
      </p:sp>
      <p:sp>
        <p:nvSpPr>
          <p:cNvPr id="10" name="Rectangle 9"/>
          <p:cNvSpPr/>
          <p:nvPr/>
        </p:nvSpPr>
        <p:spPr>
          <a:xfrm>
            <a:off x="105362" y="6554538"/>
            <a:ext cx="5029200" cy="369332"/>
          </a:xfrm>
          <a:prstGeom prst="rect">
            <a:avLst/>
          </a:prstGeom>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7"/>
              </a:rPr>
              <a:t>CBS Video – Burning of Washington D.C.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1578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80">
                                          <p:stCondLst>
                                            <p:cond delay="0"/>
                                          </p:stCondLst>
                                        </p:cTn>
                                        <p:tgtEl>
                                          <p:spTgt spid="2">
                                            <p:txEl>
                                              <p:pRg st="1" end="1"/>
                                            </p:txEl>
                                          </p:spTgt>
                                        </p:tgtEl>
                                      </p:cBhvr>
                                    </p:animEffect>
                                    <p:anim calcmode="lin" valueType="num">
                                      <p:cBhvr>
                                        <p:cTn id="14"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xEl>
                                              <p:pRg st="1" end="1"/>
                                            </p:txEl>
                                          </p:spTgt>
                                        </p:tgtEl>
                                      </p:cBhvr>
                                      <p:to x="100000" y="60000"/>
                                    </p:animScale>
                                    <p:animScale>
                                      <p:cBhvr>
                                        <p:cTn id="20" dur="166" decel="50000">
                                          <p:stCondLst>
                                            <p:cond delay="676"/>
                                          </p:stCondLst>
                                        </p:cTn>
                                        <p:tgtEl>
                                          <p:spTgt spid="2">
                                            <p:txEl>
                                              <p:pRg st="1" end="1"/>
                                            </p:txEl>
                                          </p:spTgt>
                                        </p:tgtEl>
                                      </p:cBhvr>
                                      <p:to x="100000" y="100000"/>
                                    </p:animScale>
                                    <p:animScale>
                                      <p:cBhvr>
                                        <p:cTn id="21" dur="26">
                                          <p:stCondLst>
                                            <p:cond delay="1312"/>
                                          </p:stCondLst>
                                        </p:cTn>
                                        <p:tgtEl>
                                          <p:spTgt spid="2">
                                            <p:txEl>
                                              <p:pRg st="1" end="1"/>
                                            </p:txEl>
                                          </p:spTgt>
                                        </p:tgtEl>
                                      </p:cBhvr>
                                      <p:to x="100000" y="80000"/>
                                    </p:animScale>
                                    <p:animScale>
                                      <p:cBhvr>
                                        <p:cTn id="22" dur="166" decel="50000">
                                          <p:stCondLst>
                                            <p:cond delay="1338"/>
                                          </p:stCondLst>
                                        </p:cTn>
                                        <p:tgtEl>
                                          <p:spTgt spid="2">
                                            <p:txEl>
                                              <p:pRg st="1" end="1"/>
                                            </p:txEl>
                                          </p:spTgt>
                                        </p:tgtEl>
                                      </p:cBhvr>
                                      <p:to x="100000" y="100000"/>
                                    </p:animScale>
                                    <p:animScale>
                                      <p:cBhvr>
                                        <p:cTn id="23" dur="26">
                                          <p:stCondLst>
                                            <p:cond delay="1642"/>
                                          </p:stCondLst>
                                        </p:cTn>
                                        <p:tgtEl>
                                          <p:spTgt spid="2">
                                            <p:txEl>
                                              <p:pRg st="1" end="1"/>
                                            </p:txEl>
                                          </p:spTgt>
                                        </p:tgtEl>
                                      </p:cBhvr>
                                      <p:to x="100000" y="90000"/>
                                    </p:animScale>
                                    <p:animScale>
                                      <p:cBhvr>
                                        <p:cTn id="24" dur="166" decel="50000">
                                          <p:stCondLst>
                                            <p:cond delay="1668"/>
                                          </p:stCondLst>
                                        </p:cTn>
                                        <p:tgtEl>
                                          <p:spTgt spid="2">
                                            <p:txEl>
                                              <p:pRg st="1" end="1"/>
                                            </p:txEl>
                                          </p:spTgt>
                                        </p:tgtEl>
                                      </p:cBhvr>
                                      <p:to x="100000" y="100000"/>
                                    </p:animScale>
                                    <p:animScale>
                                      <p:cBhvr>
                                        <p:cTn id="25" dur="26">
                                          <p:stCondLst>
                                            <p:cond delay="1808"/>
                                          </p:stCondLst>
                                        </p:cTn>
                                        <p:tgtEl>
                                          <p:spTgt spid="2">
                                            <p:txEl>
                                              <p:pRg st="1" end="1"/>
                                            </p:txEl>
                                          </p:spTgt>
                                        </p:tgtEl>
                                      </p:cBhvr>
                                      <p:to x="100000" y="95000"/>
                                    </p:animScale>
                                    <p:animScale>
                                      <p:cBhvr>
                                        <p:cTn id="26" dur="166" decel="50000">
                                          <p:stCondLst>
                                            <p:cond delay="1834"/>
                                          </p:stCondLst>
                                        </p:cTn>
                                        <p:tgtEl>
                                          <p:spTgt spid="2">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297083" y="1092293"/>
            <a:ext cx="6853844" cy="6001643"/>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sz="4800" b="1" dirty="0">
                <a:latin typeface="Century Gothic" panose="020B0502020202020204" pitchFamily="34" charset="0"/>
              </a:rPr>
              <a:t>Assume the debts of the states and the federal government</a:t>
            </a:r>
          </a:p>
          <a:p>
            <a:pPr marL="285750" indent="-285750">
              <a:buFont typeface="Arial" panose="020B0604020202020204" pitchFamily="34" charset="0"/>
              <a:buChar char="•"/>
            </a:pPr>
            <a:r>
              <a:rPr lang="en-US" sz="4800" b="1" dirty="0">
                <a:latin typeface="Century Gothic" panose="020B0502020202020204" pitchFamily="34" charset="0"/>
              </a:rPr>
              <a:t>Create protective tariffs </a:t>
            </a:r>
          </a:p>
          <a:p>
            <a:pPr marL="285750" indent="-285750">
              <a:buFont typeface="Arial" panose="020B0604020202020204" pitchFamily="34" charset="0"/>
              <a:buChar char="•"/>
            </a:pPr>
            <a:r>
              <a:rPr lang="en-US" sz="4800" b="1" dirty="0">
                <a:latin typeface="Century Gothic" panose="020B0502020202020204" pitchFamily="34" charset="0"/>
              </a:rPr>
              <a:t>Create a Bank of the United States</a:t>
            </a:r>
          </a:p>
          <a:p>
            <a:pPr marL="285750" indent="-285750">
              <a:buFont typeface="Arial" panose="020B0604020202020204" pitchFamily="34" charset="0"/>
              <a:buChar char="•"/>
            </a:pPr>
            <a:endParaRPr lang="en-US" sz="4800" b="1" dirty="0">
              <a:latin typeface="Century Gothic" panose="020B0502020202020204" pitchFamily="34" charset="0"/>
            </a:endParaRPr>
          </a:p>
        </p:txBody>
      </p:sp>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HAMILTON’S FINANCIAL PROGRAM</a:t>
            </a:r>
          </a:p>
        </p:txBody>
      </p:sp>
      <p:sp>
        <p:nvSpPr>
          <p:cNvPr id="2" name="Rectangle 1"/>
          <p:cNvSpPr/>
          <p:nvPr/>
        </p:nvSpPr>
        <p:spPr>
          <a:xfrm>
            <a:off x="2590800" y="6387299"/>
            <a:ext cx="2362200" cy="369332"/>
          </a:xfrm>
          <a:prstGeom prst="rect">
            <a:avLst/>
          </a:prstGeom>
          <a:noFill/>
        </p:spPr>
        <p:txBody>
          <a:bodyPr wrap="square">
            <a:spAutoFit/>
          </a:bodyPr>
          <a:lstStyle/>
          <a:p>
            <a:r>
              <a:rPr lang="en-US" dirty="0">
                <a:hlinkClick r:id="rId3"/>
              </a:rPr>
              <a:t>Hamilton Explained </a:t>
            </a:r>
            <a:endParaRPr lang="en-US" dirty="0"/>
          </a:p>
        </p:txBody>
      </p:sp>
    </p:spTree>
    <p:extLst>
      <p:ext uri="{BB962C8B-B14F-4D97-AF65-F5344CB8AC3E}">
        <p14:creationId xmlns:p14="http://schemas.microsoft.com/office/powerpoint/2010/main" val="2375069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 y="1089928"/>
            <a:ext cx="9143999" cy="6186309"/>
          </a:xfrm>
          <a:prstGeom prst="rect">
            <a:avLst/>
          </a:prstGeom>
          <a:solidFill>
            <a:schemeClr val="bg1">
              <a:alpha val="75000"/>
            </a:schemeClr>
          </a:solidFill>
        </p:spPr>
        <p:txBody>
          <a:bodyPr wrap="square" rtlCol="0">
            <a:spAutoFit/>
          </a:bodyPr>
          <a:lstStyle/>
          <a:p>
            <a:r>
              <a:rPr lang="en-US" sz="3600" b="1" dirty="0">
                <a:latin typeface="Century Gothic" panose="020B0502020202020204" pitchFamily="34" charset="0"/>
              </a:rPr>
              <a:t>SOUTHERN CAMPAIGN</a:t>
            </a:r>
          </a:p>
          <a:p>
            <a:pPr marL="285750" indent="-285750">
              <a:buFont typeface="Arial" panose="020B0604020202020204" pitchFamily="34" charset="0"/>
              <a:buChar char="•"/>
            </a:pPr>
            <a:r>
              <a:rPr lang="en-US" sz="3600" b="1" dirty="0">
                <a:latin typeface="Century Gothic" panose="020B0502020202020204" pitchFamily="34" charset="0"/>
              </a:rPr>
              <a:t>U.S. forces commanded by General Andrew Jackson</a:t>
            </a:r>
          </a:p>
          <a:p>
            <a:pPr marL="285750" indent="-285750">
              <a:buFont typeface="Arial" panose="020B0604020202020204" pitchFamily="34" charset="0"/>
              <a:buChar char="•"/>
            </a:pPr>
            <a:r>
              <a:rPr lang="en-US" sz="3600" b="1" dirty="0">
                <a:latin typeface="Century Gothic" panose="020B0502020202020204" pitchFamily="34" charset="0"/>
              </a:rPr>
              <a:t>1814 – U.S. defeated the Creek Nation (British ally) at the Battle of Horseshoe Bend</a:t>
            </a:r>
          </a:p>
          <a:p>
            <a:pPr marL="285750" indent="-285750">
              <a:buFont typeface="Arial" panose="020B0604020202020204" pitchFamily="34" charset="0"/>
              <a:buChar char="•"/>
            </a:pPr>
            <a:r>
              <a:rPr lang="en-US" sz="3600" b="1" dirty="0">
                <a:latin typeface="Century Gothic" panose="020B0502020202020204" pitchFamily="34" charset="0"/>
              </a:rPr>
              <a:t>January 1815 – Battle of New Orleans – U.S. defeated the British (after the treaty ending the war had been signed in Europe)</a:t>
            </a:r>
          </a:p>
          <a:p>
            <a:pPr marL="285750" indent="-285750">
              <a:buFont typeface="Arial" panose="020B0604020202020204" pitchFamily="34" charset="0"/>
              <a:buChar char="•"/>
            </a:pPr>
            <a:endParaRPr lang="en-US" sz="3600" b="1" dirty="0">
              <a:latin typeface="Century Gothic" panose="020B0502020202020204" pitchFamily="34" charset="0"/>
            </a:endParaRP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6" name="Rectangle 5"/>
          <p:cNvSpPr/>
          <p:nvPr/>
        </p:nvSpPr>
        <p:spPr>
          <a:xfrm>
            <a:off x="104839" y="6578880"/>
            <a:ext cx="3081100" cy="369332"/>
          </a:xfrm>
          <a:prstGeom prst="rect">
            <a:avLst/>
          </a:prstGeom>
        </p:spPr>
        <p:txBody>
          <a:bodyPr wrap="none">
            <a:spAutoFit/>
          </a:bodyPr>
          <a:lstStyle/>
          <a:p>
            <a:r>
              <a:rPr lang="en-US" dirty="0">
                <a:hlinkClick r:id="rId3"/>
              </a:rPr>
              <a:t>Andrew Jackson in 60 Seconds </a:t>
            </a:r>
            <a:endParaRPr lang="en-US" dirty="0"/>
          </a:p>
        </p:txBody>
      </p:sp>
      <p:sp>
        <p:nvSpPr>
          <p:cNvPr id="7" name="Rectangle 6"/>
          <p:cNvSpPr/>
          <p:nvPr/>
        </p:nvSpPr>
        <p:spPr>
          <a:xfrm>
            <a:off x="3536779" y="5942775"/>
            <a:ext cx="2169055" cy="369332"/>
          </a:xfrm>
          <a:prstGeom prst="rect">
            <a:avLst/>
          </a:prstGeom>
        </p:spPr>
        <p:txBody>
          <a:bodyPr wrap="none">
            <a:spAutoFit/>
          </a:bodyPr>
          <a:lstStyle/>
          <a:p>
            <a:r>
              <a:rPr lang="en-US" dirty="0">
                <a:hlinkClick r:id="rId4"/>
              </a:rPr>
              <a:t>Mail Call 1812 Part 2 </a:t>
            </a:r>
            <a:endParaRPr lang="en-US" dirty="0"/>
          </a:p>
        </p:txBody>
      </p:sp>
      <p:sp>
        <p:nvSpPr>
          <p:cNvPr id="8" name="Rectangle 7"/>
          <p:cNvSpPr/>
          <p:nvPr/>
        </p:nvSpPr>
        <p:spPr>
          <a:xfrm>
            <a:off x="3467822" y="6228551"/>
            <a:ext cx="5029200" cy="369332"/>
          </a:xfrm>
          <a:prstGeom prst="rect">
            <a:avLst/>
          </a:prstGeom>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5"/>
              </a:rPr>
              <a:t>Battle of Horseshoe Bend </a:t>
            </a:r>
            <a:endParaRPr kumimoji="0" lang="en-US" sz="1800" b="0" i="0" u="none" strike="noStrike" kern="0" cap="none" spc="0" normalizeH="0" baseline="0" noProof="0" dirty="0">
              <a:ln>
                <a:noFill/>
              </a:ln>
              <a:solidFill>
                <a:prstClr val="black"/>
              </a:solidFill>
              <a:effectLst/>
              <a:uLnTx/>
              <a:uFillTx/>
            </a:endParaRPr>
          </a:p>
        </p:txBody>
      </p:sp>
      <p:sp>
        <p:nvSpPr>
          <p:cNvPr id="11" name="Rectangle 10"/>
          <p:cNvSpPr/>
          <p:nvPr/>
        </p:nvSpPr>
        <p:spPr>
          <a:xfrm>
            <a:off x="5982423" y="6522523"/>
            <a:ext cx="2866362"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6"/>
              </a:rPr>
              <a:t>Song: Battle of New Orleans </a:t>
            </a:r>
            <a:endParaRPr kumimoji="0" lang="en-US" sz="1800" b="0" i="0" u="none" strike="noStrike" kern="0" cap="none" spc="0" normalizeH="0" baseline="0" noProof="0" dirty="0">
              <a:ln>
                <a:noFill/>
              </a:ln>
              <a:solidFill>
                <a:prstClr val="black"/>
              </a:solidFill>
              <a:effectLst/>
              <a:uLnTx/>
              <a:uFillTx/>
            </a:endParaRPr>
          </a:p>
        </p:txBody>
      </p:sp>
      <p:sp>
        <p:nvSpPr>
          <p:cNvPr id="12" name="Rectangle 11"/>
          <p:cNvSpPr/>
          <p:nvPr/>
        </p:nvSpPr>
        <p:spPr>
          <a:xfrm>
            <a:off x="6059481" y="5961322"/>
            <a:ext cx="2498385" cy="64633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7"/>
              </a:rPr>
              <a:t>200th Anniversary of Battle of New Orleans </a:t>
            </a:r>
            <a:endParaRPr kumimoji="0" lang="en-US" sz="1800" b="0" i="0" u="none" strike="noStrike" kern="0" cap="none" spc="0" normalizeH="0" baseline="0" noProof="0" dirty="0">
              <a:ln>
                <a:noFill/>
              </a:ln>
              <a:solidFill>
                <a:prstClr val="black"/>
              </a:solidFill>
              <a:effectLst/>
              <a:uLnTx/>
              <a:uFillTx/>
            </a:endParaRPr>
          </a:p>
        </p:txBody>
      </p:sp>
      <p:sp>
        <p:nvSpPr>
          <p:cNvPr id="13" name="Rectangle 12"/>
          <p:cNvSpPr/>
          <p:nvPr/>
        </p:nvSpPr>
        <p:spPr>
          <a:xfrm>
            <a:off x="3094188" y="6514327"/>
            <a:ext cx="2904449"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8"/>
              </a:rPr>
              <a:t>Johnny Cash Version of Song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8145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2345" y="1105133"/>
            <a:ext cx="9081655" cy="5940088"/>
          </a:xfrm>
          <a:prstGeom prst="rect">
            <a:avLst/>
          </a:prstGeom>
          <a:noFill/>
        </p:spPr>
        <p:txBody>
          <a:bodyPr wrap="square" rtlCol="0">
            <a:spAutoFit/>
          </a:bodyPr>
          <a:lstStyle/>
          <a:p>
            <a:r>
              <a:rPr lang="en-US" sz="4400" b="1" dirty="0">
                <a:latin typeface="Century Gothic" panose="020B0502020202020204" pitchFamily="34" charset="0"/>
              </a:rPr>
              <a:t>HARTFORD CONVENTION </a:t>
            </a:r>
          </a:p>
          <a:p>
            <a:r>
              <a:rPr lang="en-US" sz="4400" b="1" dirty="0">
                <a:latin typeface="Century Gothic" panose="020B0502020202020204" pitchFamily="34" charset="0"/>
              </a:rPr>
              <a:t>(Dec. 15, 1814 - Jan. 5, 1815)</a:t>
            </a:r>
          </a:p>
          <a:p>
            <a:pPr marL="571500" indent="-571500">
              <a:buFont typeface="Arial" panose="020B0604020202020204" pitchFamily="34" charset="0"/>
              <a:buChar char="•"/>
            </a:pPr>
            <a:r>
              <a:rPr lang="en-US" sz="4400" b="1" dirty="0">
                <a:latin typeface="Century Gothic" panose="020B0502020202020204" pitchFamily="34" charset="0"/>
              </a:rPr>
              <a:t>New England Federalist party members met at the Hartford Convention to discuss war grievances and  the possibility of secession.</a:t>
            </a:r>
            <a:r>
              <a:rPr lang="en-US" sz="3600" b="1" dirty="0">
                <a:latin typeface="Century Gothic" panose="020B0502020202020204" pitchFamily="34" charset="0"/>
              </a:rPr>
              <a:t> </a:t>
            </a:r>
          </a:p>
          <a:p>
            <a:endParaRPr lang="en-US" sz="3600" b="1" dirty="0">
              <a:latin typeface="Century Gothic" panose="020B0502020202020204" pitchFamily="34" charset="0"/>
            </a:endParaRPr>
          </a:p>
          <a:p>
            <a:r>
              <a:rPr lang="en-US" sz="3600" b="1" dirty="0">
                <a:latin typeface="Century Gothic" panose="020B0502020202020204" pitchFamily="34" charset="0"/>
              </a:rPr>
              <a:t> </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pic>
        <p:nvPicPr>
          <p:cNvPr id="8" name="Picture 7"/>
          <p:cNvPicPr>
            <a:picLocks noChangeAspect="1"/>
          </p:cNvPicPr>
          <p:nvPr/>
        </p:nvPicPr>
        <p:blipFill rotWithShape="1">
          <a:blip r:embed="rId3"/>
          <a:srcRect t="22957"/>
          <a:stretch/>
        </p:blipFill>
        <p:spPr>
          <a:xfrm rot="818699">
            <a:off x="4389178" y="1175516"/>
            <a:ext cx="4120900" cy="5573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rot="16200000">
            <a:off x="-1781889" y="3839290"/>
            <a:ext cx="4114800" cy="246221"/>
          </a:xfrm>
          <a:prstGeom prst="rect">
            <a:avLst/>
          </a:prstGeom>
          <a:noFill/>
        </p:spPr>
        <p:txBody>
          <a:bodyPr wrap="square" rtlCol="0">
            <a:spAutoFit/>
          </a:bodyPr>
          <a:lstStyle/>
          <a:p>
            <a:r>
              <a:rPr lang="en-US" sz="1000" dirty="0">
                <a:solidFill>
                  <a:schemeClr val="bg1">
                    <a:lumMod val="85000"/>
                  </a:schemeClr>
                </a:solidFill>
                <a:latin typeface="HelloTypewriterSquisht" panose="02000603000000000000" pitchFamily="2" charset="0"/>
                <a:ea typeface="HelloTypewriterSquisht" panose="02000603000000000000" pitchFamily="2" charset="0"/>
              </a:rPr>
              <a:t>Copyright©2016 History Gal. All rights reserved.</a:t>
            </a:r>
          </a:p>
        </p:txBody>
      </p:sp>
      <p:sp>
        <p:nvSpPr>
          <p:cNvPr id="5" name="Rectangle 4"/>
          <p:cNvSpPr/>
          <p:nvPr/>
        </p:nvSpPr>
        <p:spPr>
          <a:xfrm>
            <a:off x="398622" y="6119689"/>
            <a:ext cx="4572000" cy="369332"/>
          </a:xfrm>
          <a:prstGeom prst="rect">
            <a:avLst/>
          </a:prstGeom>
        </p:spPr>
        <p:txBody>
          <a:bodyPr>
            <a:spAutoFit/>
          </a:bodyPr>
          <a:lstStyle/>
          <a:p>
            <a:r>
              <a:rPr lang="en-US" dirty="0">
                <a:hlinkClick r:id="rId4"/>
              </a:rPr>
              <a:t>Hartford Convention </a:t>
            </a:r>
            <a:endParaRPr lang="en-US" dirty="0"/>
          </a:p>
        </p:txBody>
      </p:sp>
    </p:spTree>
    <p:extLst>
      <p:ext uri="{BB962C8B-B14F-4D97-AF65-F5344CB8AC3E}">
        <p14:creationId xmlns:p14="http://schemas.microsoft.com/office/powerpoint/2010/main" val="202407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9050" y="1098113"/>
            <a:ext cx="9182100" cy="5909310"/>
          </a:xfrm>
          <a:prstGeom prst="rect">
            <a:avLst/>
          </a:prstGeom>
          <a:solidFill>
            <a:schemeClr val="bg2">
              <a:alpha val="70000"/>
            </a:schemeClr>
          </a:solidFill>
        </p:spPr>
        <p:txBody>
          <a:bodyPr wrap="square" rtlCol="0">
            <a:spAutoFit/>
          </a:bodyPr>
          <a:lstStyle/>
          <a:p>
            <a:r>
              <a:rPr lang="en-US" sz="3600" b="1" dirty="0">
                <a:latin typeface="Century Gothic" panose="020B0502020202020204" pitchFamily="34" charset="0"/>
              </a:rPr>
              <a:t>TREATY OF GHENT (1815): ended the War of 1812</a:t>
            </a:r>
          </a:p>
          <a:p>
            <a:pPr marL="285750" indent="-285750">
              <a:buFont typeface="Arial" panose="020B0604020202020204" pitchFamily="34" charset="0"/>
              <a:buChar char="•"/>
            </a:pPr>
            <a:r>
              <a:rPr lang="en-US" sz="3600" b="1" dirty="0">
                <a:latin typeface="Century Gothic" panose="020B0502020202020204" pitchFamily="34" charset="0"/>
              </a:rPr>
              <a:t>Stopped the fighting</a:t>
            </a:r>
          </a:p>
          <a:p>
            <a:pPr marL="285750" indent="-285750">
              <a:buFont typeface="Arial" panose="020B0604020202020204" pitchFamily="34" charset="0"/>
              <a:buChar char="•"/>
            </a:pPr>
            <a:r>
              <a:rPr lang="en-US" sz="3600" b="1" dirty="0">
                <a:latin typeface="Century Gothic" panose="020B0502020202020204" pitchFamily="34" charset="0"/>
              </a:rPr>
              <a:t>Returned all conquered territory to whoever had claimed it before the war </a:t>
            </a:r>
          </a:p>
          <a:p>
            <a:pPr marL="285750" indent="-285750">
              <a:buFont typeface="Arial" panose="020B0604020202020204" pitchFamily="34" charset="0"/>
              <a:buChar char="•"/>
            </a:pPr>
            <a:r>
              <a:rPr lang="en-US" sz="3600" b="1" dirty="0">
                <a:latin typeface="Century Gothic" panose="020B0502020202020204" pitchFamily="34" charset="0"/>
              </a:rPr>
              <a:t>Recognized the pre-war boundary between the U.S. and British Canada</a:t>
            </a:r>
          </a:p>
          <a:p>
            <a:pPr marL="285750" indent="-285750">
              <a:buFont typeface="Arial" panose="020B0604020202020204" pitchFamily="34" charset="0"/>
              <a:buChar char="•"/>
            </a:pPr>
            <a:r>
              <a:rPr lang="en-US" sz="3600" b="1" dirty="0">
                <a:latin typeface="Century Gothic" panose="020B0502020202020204" pitchFamily="34" charset="0"/>
              </a:rPr>
              <a:t>Said nothing about the grievances that led to the war (neutral rights at sea, etc.)</a:t>
            </a:r>
          </a:p>
          <a:p>
            <a:endParaRPr lang="en-US" dirty="0"/>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WAR OF 1812 (U.S. v. GREAT BRITAIN)</a:t>
            </a:r>
          </a:p>
        </p:txBody>
      </p:sp>
      <p:sp>
        <p:nvSpPr>
          <p:cNvPr id="7" name="Rectangle 6"/>
          <p:cNvSpPr/>
          <p:nvPr/>
        </p:nvSpPr>
        <p:spPr>
          <a:xfrm>
            <a:off x="3581400" y="6324600"/>
            <a:ext cx="4572000" cy="369332"/>
          </a:xfrm>
          <a:prstGeom prst="rect">
            <a:avLst/>
          </a:prstGeom>
        </p:spPr>
        <p:txBody>
          <a:bodyPr>
            <a:spAutoFit/>
          </a:bodyPr>
          <a:lstStyle/>
          <a:p>
            <a:r>
              <a:rPr lang="en-US" dirty="0">
                <a:hlinkClick r:id="rId3"/>
              </a:rPr>
              <a:t>Treaty of Ghent </a:t>
            </a:r>
            <a:endParaRPr lang="en-US" dirty="0"/>
          </a:p>
        </p:txBody>
      </p:sp>
    </p:spTree>
    <p:extLst>
      <p:ext uri="{BB962C8B-B14F-4D97-AF65-F5344CB8AC3E}">
        <p14:creationId xmlns:p14="http://schemas.microsoft.com/office/powerpoint/2010/main" val="2460708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 y="1166336"/>
            <a:ext cx="9141229" cy="5663089"/>
          </a:xfrm>
          <a:prstGeom prst="rect">
            <a:avLst/>
          </a:prstGeom>
          <a:solidFill>
            <a:schemeClr val="bg2">
              <a:alpha val="60000"/>
            </a:schemeClr>
          </a:solid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U.S. gained respect</a:t>
            </a:r>
          </a:p>
          <a:p>
            <a:pPr marL="285750" indent="-285750">
              <a:buFont typeface="Arial" panose="020B0604020202020204" pitchFamily="34" charset="0"/>
              <a:buChar char="•"/>
            </a:pPr>
            <a:r>
              <a:rPr lang="en-US" sz="4400" b="1" dirty="0">
                <a:latin typeface="Century Gothic" panose="020B0502020202020204" pitchFamily="34" charset="0"/>
              </a:rPr>
              <a:t>U.S. accepted Canada as a neighbor</a:t>
            </a:r>
          </a:p>
          <a:p>
            <a:pPr marL="285750" indent="-285750">
              <a:buFont typeface="Arial" panose="020B0604020202020204" pitchFamily="34" charset="0"/>
              <a:buChar char="•"/>
            </a:pPr>
            <a:r>
              <a:rPr lang="en-US" sz="4400" b="1" dirty="0">
                <a:latin typeface="Century Gothic" panose="020B0502020202020204" pitchFamily="34" charset="0"/>
              </a:rPr>
              <a:t>Federalist Party disappeared because it had been against the war and its talk about secession of New England</a:t>
            </a:r>
          </a:p>
          <a:p>
            <a:endParaRPr lang="en-US" b="1"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LEGACIES OF WAR OF 1812</a:t>
            </a:r>
          </a:p>
        </p:txBody>
      </p:sp>
      <p:sp>
        <p:nvSpPr>
          <p:cNvPr id="8" name="Rectangle 7"/>
          <p:cNvSpPr/>
          <p:nvPr/>
        </p:nvSpPr>
        <p:spPr>
          <a:xfrm>
            <a:off x="120073" y="6460801"/>
            <a:ext cx="4572000" cy="369332"/>
          </a:xfrm>
          <a:prstGeom prst="rect">
            <a:avLst/>
          </a:prstGeom>
        </p:spPr>
        <p:txBody>
          <a:bodyPr>
            <a:spAutoFit/>
          </a:bodyPr>
          <a:lstStyle/>
          <a:p>
            <a:r>
              <a:rPr lang="en-US" dirty="0">
                <a:hlinkClick r:id="rId3"/>
              </a:rPr>
              <a:t>Blacks During the War of 1812 </a:t>
            </a:r>
            <a:endParaRPr lang="en-US" dirty="0"/>
          </a:p>
        </p:txBody>
      </p:sp>
      <p:sp>
        <p:nvSpPr>
          <p:cNvPr id="9" name="Rectangle 8"/>
          <p:cNvSpPr/>
          <p:nvPr/>
        </p:nvSpPr>
        <p:spPr>
          <a:xfrm>
            <a:off x="4114800" y="6317936"/>
            <a:ext cx="4572000" cy="369332"/>
          </a:xfrm>
          <a:prstGeom prst="rect">
            <a:avLst/>
          </a:prstGeom>
        </p:spPr>
        <p:txBody>
          <a:bodyPr>
            <a:spAutoFit/>
          </a:bodyPr>
          <a:lstStyle/>
          <a:p>
            <a:r>
              <a:rPr lang="en-US" dirty="0">
                <a:hlinkClick r:id="rId4"/>
              </a:rPr>
              <a:t>Military Medicine During the War of 1812 </a:t>
            </a:r>
            <a:endParaRPr lang="en-US" dirty="0"/>
          </a:p>
        </p:txBody>
      </p:sp>
      <p:sp>
        <p:nvSpPr>
          <p:cNvPr id="7" name="Rectangle 6"/>
          <p:cNvSpPr/>
          <p:nvPr/>
        </p:nvSpPr>
        <p:spPr>
          <a:xfrm>
            <a:off x="152400" y="6091469"/>
            <a:ext cx="4572000" cy="369332"/>
          </a:xfrm>
          <a:prstGeom prst="rect">
            <a:avLst/>
          </a:prstGeom>
        </p:spPr>
        <p:txBody>
          <a:bodyPr>
            <a:spAutoFit/>
          </a:bodyPr>
          <a:lstStyle/>
          <a:p>
            <a:r>
              <a:rPr lang="en-US" dirty="0">
                <a:hlinkClick r:id="rId5"/>
              </a:rPr>
              <a:t>The Canadian Perspective </a:t>
            </a:r>
            <a:endParaRPr lang="en-US" dirty="0"/>
          </a:p>
        </p:txBody>
      </p:sp>
    </p:spTree>
    <p:extLst>
      <p:ext uri="{BB962C8B-B14F-4D97-AF65-F5344CB8AC3E}">
        <p14:creationId xmlns:p14="http://schemas.microsoft.com/office/powerpoint/2010/main" val="73186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92827" y="1601221"/>
            <a:ext cx="8915400" cy="4154984"/>
          </a:xfrm>
          <a:prstGeom prst="rect">
            <a:avLst/>
          </a:prstGeom>
          <a:solidFill>
            <a:schemeClr val="bg1">
              <a:lumMod val="95000"/>
              <a:alpha val="75000"/>
            </a:schemeClr>
          </a:solid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Native Americans were forced to surrender large tracts of land</a:t>
            </a:r>
          </a:p>
          <a:p>
            <a:pPr marL="285750" indent="-285750">
              <a:buFont typeface="Arial" panose="020B0604020202020204" pitchFamily="34" charset="0"/>
              <a:buChar char="•"/>
            </a:pPr>
            <a:r>
              <a:rPr lang="en-US" sz="4400" b="1" dirty="0">
                <a:latin typeface="Century Gothic" panose="020B0502020202020204" pitchFamily="34" charset="0"/>
              </a:rPr>
              <a:t>More U.S. factories were built since European goods were not available during the war</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LEGACIES OF WAR OF 1812</a:t>
            </a:r>
          </a:p>
        </p:txBody>
      </p:sp>
    </p:spTree>
    <p:extLst>
      <p:ext uri="{BB962C8B-B14F-4D97-AF65-F5344CB8AC3E}">
        <p14:creationId xmlns:p14="http://schemas.microsoft.com/office/powerpoint/2010/main" val="61604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967264"/>
            <a:ext cx="8915400" cy="5909310"/>
          </a:xfrm>
          <a:prstGeom prst="rect">
            <a:avLst/>
          </a:prstGeom>
          <a:noFill/>
        </p:spPr>
        <p:txBody>
          <a:bodyPr wrap="square" rtlCol="0">
            <a:spAutoFit/>
          </a:bodyPr>
          <a:lstStyle/>
          <a:p>
            <a:pPr marL="285750" indent="-285750">
              <a:buFont typeface="Arial" panose="020B0604020202020204" pitchFamily="34" charset="0"/>
              <a:buChar char="•"/>
            </a:pPr>
            <a:r>
              <a:rPr lang="en-US" sz="4200" b="1" dirty="0">
                <a:latin typeface="Century Gothic" panose="020B0502020202020204" pitchFamily="34" charset="0"/>
              </a:rPr>
              <a:t>War heroes like Andrew Jackson and William Henry Harrison will be a new generation of </a:t>
            </a:r>
          </a:p>
          <a:p>
            <a:r>
              <a:rPr lang="en-US" sz="4200" b="1" dirty="0">
                <a:latin typeface="Century Gothic" panose="020B0502020202020204" pitchFamily="34" charset="0"/>
              </a:rPr>
              <a:t> political leaders</a:t>
            </a:r>
          </a:p>
          <a:p>
            <a:pPr marL="285750" indent="-285750">
              <a:buFont typeface="Arial" panose="020B0604020202020204" pitchFamily="34" charset="0"/>
              <a:buChar char="•"/>
            </a:pPr>
            <a:r>
              <a:rPr lang="en-US" sz="4200" b="1" dirty="0">
                <a:latin typeface="Century Gothic" panose="020B0502020202020204" pitchFamily="34" charset="0"/>
              </a:rPr>
              <a:t>Strong feelings </a:t>
            </a:r>
          </a:p>
          <a:p>
            <a:r>
              <a:rPr lang="en-US" sz="4200" b="1" dirty="0">
                <a:latin typeface="Century Gothic" panose="020B0502020202020204" pitchFamily="34" charset="0"/>
              </a:rPr>
              <a:t> of American </a:t>
            </a:r>
          </a:p>
          <a:p>
            <a:r>
              <a:rPr lang="en-US" sz="4200" b="1" dirty="0">
                <a:latin typeface="Century Gothic" panose="020B0502020202020204" pitchFamily="34" charset="0"/>
              </a:rPr>
              <a:t>nationalism </a:t>
            </a:r>
          </a:p>
          <a:p>
            <a:r>
              <a:rPr lang="en-US" sz="4200" b="1" dirty="0">
                <a:latin typeface="Century Gothic" panose="020B0502020202020204" pitchFamily="34" charset="0"/>
              </a:rPr>
              <a:t>ushered in the Era </a:t>
            </a:r>
          </a:p>
          <a:p>
            <a:r>
              <a:rPr lang="en-US" sz="4200" b="1" dirty="0">
                <a:latin typeface="Century Gothic" panose="020B0502020202020204" pitchFamily="34" charset="0"/>
              </a:rPr>
              <a:t>of Good Feelings</a:t>
            </a:r>
          </a:p>
        </p:txBody>
      </p:sp>
      <p:sp>
        <p:nvSpPr>
          <p:cNvPr id="4" name="Rectangle 3"/>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LEGACIES OF WAR OF 1812</a:t>
            </a:r>
          </a:p>
        </p:txBody>
      </p:sp>
    </p:spTree>
    <p:extLst>
      <p:ext uri="{BB962C8B-B14F-4D97-AF65-F5344CB8AC3E}">
        <p14:creationId xmlns:p14="http://schemas.microsoft.com/office/powerpoint/2010/main" val="4247774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80">
                                          <p:stCondLst>
                                            <p:cond delay="0"/>
                                          </p:stCondLst>
                                        </p:cTn>
                                        <p:tgtEl>
                                          <p:spTgt spid="2">
                                            <p:txEl>
                                              <p:pRg st="2" end="2"/>
                                            </p:txEl>
                                          </p:spTgt>
                                        </p:tgtEl>
                                      </p:cBhvr>
                                    </p:animEffect>
                                    <p:anim calcmode="lin" valueType="num">
                                      <p:cBhvr>
                                        <p:cTn id="16"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xEl>
                                              <p:pRg st="2" end="2"/>
                                            </p:txEl>
                                          </p:spTgt>
                                        </p:tgtEl>
                                      </p:cBhvr>
                                      <p:to x="100000" y="60000"/>
                                    </p:animScale>
                                    <p:animScale>
                                      <p:cBhvr>
                                        <p:cTn id="22" dur="166" decel="50000">
                                          <p:stCondLst>
                                            <p:cond delay="676"/>
                                          </p:stCondLst>
                                        </p:cTn>
                                        <p:tgtEl>
                                          <p:spTgt spid="2">
                                            <p:txEl>
                                              <p:pRg st="2" end="2"/>
                                            </p:txEl>
                                          </p:spTgt>
                                        </p:tgtEl>
                                      </p:cBhvr>
                                      <p:to x="100000" y="100000"/>
                                    </p:animScale>
                                    <p:animScale>
                                      <p:cBhvr>
                                        <p:cTn id="23" dur="26">
                                          <p:stCondLst>
                                            <p:cond delay="1312"/>
                                          </p:stCondLst>
                                        </p:cTn>
                                        <p:tgtEl>
                                          <p:spTgt spid="2">
                                            <p:txEl>
                                              <p:pRg st="2" end="2"/>
                                            </p:txEl>
                                          </p:spTgt>
                                        </p:tgtEl>
                                      </p:cBhvr>
                                      <p:to x="100000" y="80000"/>
                                    </p:animScale>
                                    <p:animScale>
                                      <p:cBhvr>
                                        <p:cTn id="24" dur="166" decel="50000">
                                          <p:stCondLst>
                                            <p:cond delay="1338"/>
                                          </p:stCondLst>
                                        </p:cTn>
                                        <p:tgtEl>
                                          <p:spTgt spid="2">
                                            <p:txEl>
                                              <p:pRg st="2" end="2"/>
                                            </p:txEl>
                                          </p:spTgt>
                                        </p:tgtEl>
                                      </p:cBhvr>
                                      <p:to x="100000" y="100000"/>
                                    </p:animScale>
                                    <p:animScale>
                                      <p:cBhvr>
                                        <p:cTn id="25" dur="26">
                                          <p:stCondLst>
                                            <p:cond delay="1642"/>
                                          </p:stCondLst>
                                        </p:cTn>
                                        <p:tgtEl>
                                          <p:spTgt spid="2">
                                            <p:txEl>
                                              <p:pRg st="2" end="2"/>
                                            </p:txEl>
                                          </p:spTgt>
                                        </p:tgtEl>
                                      </p:cBhvr>
                                      <p:to x="100000" y="90000"/>
                                    </p:animScale>
                                    <p:animScale>
                                      <p:cBhvr>
                                        <p:cTn id="26" dur="166" decel="50000">
                                          <p:stCondLst>
                                            <p:cond delay="1668"/>
                                          </p:stCondLst>
                                        </p:cTn>
                                        <p:tgtEl>
                                          <p:spTgt spid="2">
                                            <p:txEl>
                                              <p:pRg st="2" end="2"/>
                                            </p:txEl>
                                          </p:spTgt>
                                        </p:tgtEl>
                                      </p:cBhvr>
                                      <p:to x="100000" y="100000"/>
                                    </p:animScale>
                                    <p:animScale>
                                      <p:cBhvr>
                                        <p:cTn id="27" dur="26">
                                          <p:stCondLst>
                                            <p:cond delay="1808"/>
                                          </p:stCondLst>
                                        </p:cTn>
                                        <p:tgtEl>
                                          <p:spTgt spid="2">
                                            <p:txEl>
                                              <p:pRg st="2" end="2"/>
                                            </p:txEl>
                                          </p:spTgt>
                                        </p:tgtEl>
                                      </p:cBhvr>
                                      <p:to x="100000" y="95000"/>
                                    </p:animScale>
                                    <p:animScale>
                                      <p:cBhvr>
                                        <p:cTn id="28" dur="166" decel="50000">
                                          <p:stCondLst>
                                            <p:cond delay="1834"/>
                                          </p:stCondLst>
                                        </p:cTn>
                                        <p:tgtEl>
                                          <p:spTgt spid="2">
                                            <p:txEl>
                                              <p:pRg st="2" end="2"/>
                                            </p:txEl>
                                          </p:spTgt>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down)">
                                      <p:cBhvr>
                                        <p:cTn id="31" dur="580">
                                          <p:stCondLst>
                                            <p:cond delay="0"/>
                                          </p:stCondLst>
                                        </p:cTn>
                                        <p:tgtEl>
                                          <p:spTgt spid="2">
                                            <p:txEl>
                                              <p:pRg st="3" end="3"/>
                                            </p:txEl>
                                          </p:spTgt>
                                        </p:tgtEl>
                                      </p:cBhvr>
                                    </p:animEffect>
                                    <p:anim calcmode="lin" valueType="num">
                                      <p:cBhvr>
                                        <p:cTn id="32"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xEl>
                                              <p:pRg st="3" end="3"/>
                                            </p:txEl>
                                          </p:spTgt>
                                        </p:tgtEl>
                                      </p:cBhvr>
                                      <p:to x="100000" y="60000"/>
                                    </p:animScale>
                                    <p:animScale>
                                      <p:cBhvr>
                                        <p:cTn id="38" dur="166" decel="50000">
                                          <p:stCondLst>
                                            <p:cond delay="676"/>
                                          </p:stCondLst>
                                        </p:cTn>
                                        <p:tgtEl>
                                          <p:spTgt spid="2">
                                            <p:txEl>
                                              <p:pRg st="3" end="3"/>
                                            </p:txEl>
                                          </p:spTgt>
                                        </p:tgtEl>
                                      </p:cBhvr>
                                      <p:to x="100000" y="100000"/>
                                    </p:animScale>
                                    <p:animScale>
                                      <p:cBhvr>
                                        <p:cTn id="39" dur="26">
                                          <p:stCondLst>
                                            <p:cond delay="1312"/>
                                          </p:stCondLst>
                                        </p:cTn>
                                        <p:tgtEl>
                                          <p:spTgt spid="2">
                                            <p:txEl>
                                              <p:pRg st="3" end="3"/>
                                            </p:txEl>
                                          </p:spTgt>
                                        </p:tgtEl>
                                      </p:cBhvr>
                                      <p:to x="100000" y="80000"/>
                                    </p:animScale>
                                    <p:animScale>
                                      <p:cBhvr>
                                        <p:cTn id="40" dur="166" decel="50000">
                                          <p:stCondLst>
                                            <p:cond delay="1338"/>
                                          </p:stCondLst>
                                        </p:cTn>
                                        <p:tgtEl>
                                          <p:spTgt spid="2">
                                            <p:txEl>
                                              <p:pRg st="3" end="3"/>
                                            </p:txEl>
                                          </p:spTgt>
                                        </p:tgtEl>
                                      </p:cBhvr>
                                      <p:to x="100000" y="100000"/>
                                    </p:animScale>
                                    <p:animScale>
                                      <p:cBhvr>
                                        <p:cTn id="41" dur="26">
                                          <p:stCondLst>
                                            <p:cond delay="1642"/>
                                          </p:stCondLst>
                                        </p:cTn>
                                        <p:tgtEl>
                                          <p:spTgt spid="2">
                                            <p:txEl>
                                              <p:pRg st="3" end="3"/>
                                            </p:txEl>
                                          </p:spTgt>
                                        </p:tgtEl>
                                      </p:cBhvr>
                                      <p:to x="100000" y="90000"/>
                                    </p:animScale>
                                    <p:animScale>
                                      <p:cBhvr>
                                        <p:cTn id="42" dur="166" decel="50000">
                                          <p:stCondLst>
                                            <p:cond delay="1668"/>
                                          </p:stCondLst>
                                        </p:cTn>
                                        <p:tgtEl>
                                          <p:spTgt spid="2">
                                            <p:txEl>
                                              <p:pRg st="3" end="3"/>
                                            </p:txEl>
                                          </p:spTgt>
                                        </p:tgtEl>
                                      </p:cBhvr>
                                      <p:to x="100000" y="100000"/>
                                    </p:animScale>
                                    <p:animScale>
                                      <p:cBhvr>
                                        <p:cTn id="43" dur="26">
                                          <p:stCondLst>
                                            <p:cond delay="1808"/>
                                          </p:stCondLst>
                                        </p:cTn>
                                        <p:tgtEl>
                                          <p:spTgt spid="2">
                                            <p:txEl>
                                              <p:pRg st="3" end="3"/>
                                            </p:txEl>
                                          </p:spTgt>
                                        </p:tgtEl>
                                      </p:cBhvr>
                                      <p:to x="100000" y="95000"/>
                                    </p:animScale>
                                    <p:animScale>
                                      <p:cBhvr>
                                        <p:cTn id="44" dur="166" decel="50000">
                                          <p:stCondLst>
                                            <p:cond delay="1834"/>
                                          </p:stCondLst>
                                        </p:cTn>
                                        <p:tgtEl>
                                          <p:spTgt spid="2">
                                            <p:txEl>
                                              <p:pRg st="3" end="3"/>
                                            </p:txEl>
                                          </p:spTgt>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80">
                                          <p:stCondLst>
                                            <p:cond delay="0"/>
                                          </p:stCondLst>
                                        </p:cTn>
                                        <p:tgtEl>
                                          <p:spTgt spid="2">
                                            <p:txEl>
                                              <p:pRg st="4" end="4"/>
                                            </p:txEl>
                                          </p:spTgt>
                                        </p:tgtEl>
                                      </p:cBhvr>
                                    </p:animEffect>
                                    <p:anim calcmode="lin" valueType="num">
                                      <p:cBhvr>
                                        <p:cTn id="48"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2">
                                            <p:txEl>
                                              <p:pRg st="4" end="4"/>
                                            </p:txEl>
                                          </p:spTgt>
                                        </p:tgtEl>
                                      </p:cBhvr>
                                      <p:to x="100000" y="60000"/>
                                    </p:animScale>
                                    <p:animScale>
                                      <p:cBhvr>
                                        <p:cTn id="54" dur="166" decel="50000">
                                          <p:stCondLst>
                                            <p:cond delay="676"/>
                                          </p:stCondLst>
                                        </p:cTn>
                                        <p:tgtEl>
                                          <p:spTgt spid="2">
                                            <p:txEl>
                                              <p:pRg st="4" end="4"/>
                                            </p:txEl>
                                          </p:spTgt>
                                        </p:tgtEl>
                                      </p:cBhvr>
                                      <p:to x="100000" y="100000"/>
                                    </p:animScale>
                                    <p:animScale>
                                      <p:cBhvr>
                                        <p:cTn id="55" dur="26">
                                          <p:stCondLst>
                                            <p:cond delay="1312"/>
                                          </p:stCondLst>
                                        </p:cTn>
                                        <p:tgtEl>
                                          <p:spTgt spid="2">
                                            <p:txEl>
                                              <p:pRg st="4" end="4"/>
                                            </p:txEl>
                                          </p:spTgt>
                                        </p:tgtEl>
                                      </p:cBhvr>
                                      <p:to x="100000" y="80000"/>
                                    </p:animScale>
                                    <p:animScale>
                                      <p:cBhvr>
                                        <p:cTn id="56" dur="166" decel="50000">
                                          <p:stCondLst>
                                            <p:cond delay="1338"/>
                                          </p:stCondLst>
                                        </p:cTn>
                                        <p:tgtEl>
                                          <p:spTgt spid="2">
                                            <p:txEl>
                                              <p:pRg st="4" end="4"/>
                                            </p:txEl>
                                          </p:spTgt>
                                        </p:tgtEl>
                                      </p:cBhvr>
                                      <p:to x="100000" y="100000"/>
                                    </p:animScale>
                                    <p:animScale>
                                      <p:cBhvr>
                                        <p:cTn id="57" dur="26">
                                          <p:stCondLst>
                                            <p:cond delay="1642"/>
                                          </p:stCondLst>
                                        </p:cTn>
                                        <p:tgtEl>
                                          <p:spTgt spid="2">
                                            <p:txEl>
                                              <p:pRg st="4" end="4"/>
                                            </p:txEl>
                                          </p:spTgt>
                                        </p:tgtEl>
                                      </p:cBhvr>
                                      <p:to x="100000" y="90000"/>
                                    </p:animScale>
                                    <p:animScale>
                                      <p:cBhvr>
                                        <p:cTn id="58" dur="166" decel="50000">
                                          <p:stCondLst>
                                            <p:cond delay="1668"/>
                                          </p:stCondLst>
                                        </p:cTn>
                                        <p:tgtEl>
                                          <p:spTgt spid="2">
                                            <p:txEl>
                                              <p:pRg st="4" end="4"/>
                                            </p:txEl>
                                          </p:spTgt>
                                        </p:tgtEl>
                                      </p:cBhvr>
                                      <p:to x="100000" y="100000"/>
                                    </p:animScale>
                                    <p:animScale>
                                      <p:cBhvr>
                                        <p:cTn id="59" dur="26">
                                          <p:stCondLst>
                                            <p:cond delay="1808"/>
                                          </p:stCondLst>
                                        </p:cTn>
                                        <p:tgtEl>
                                          <p:spTgt spid="2">
                                            <p:txEl>
                                              <p:pRg st="4" end="4"/>
                                            </p:txEl>
                                          </p:spTgt>
                                        </p:tgtEl>
                                      </p:cBhvr>
                                      <p:to x="100000" y="95000"/>
                                    </p:animScale>
                                    <p:animScale>
                                      <p:cBhvr>
                                        <p:cTn id="60" dur="166" decel="50000">
                                          <p:stCondLst>
                                            <p:cond delay="1834"/>
                                          </p:stCondLst>
                                        </p:cTn>
                                        <p:tgtEl>
                                          <p:spTgt spid="2">
                                            <p:txEl>
                                              <p:pRg st="4" end="4"/>
                                            </p:txEl>
                                          </p:spTgt>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2">
                                            <p:txEl>
                                              <p:pRg st="5" end="5"/>
                                            </p:txEl>
                                          </p:spTgt>
                                        </p:tgtEl>
                                        <p:attrNameLst>
                                          <p:attrName>style.visibility</p:attrName>
                                        </p:attrNameLst>
                                      </p:cBhvr>
                                      <p:to>
                                        <p:strVal val="visible"/>
                                      </p:to>
                                    </p:set>
                                    <p:animEffect transition="in" filter="wipe(down)">
                                      <p:cBhvr>
                                        <p:cTn id="63" dur="580">
                                          <p:stCondLst>
                                            <p:cond delay="0"/>
                                          </p:stCondLst>
                                        </p:cTn>
                                        <p:tgtEl>
                                          <p:spTgt spid="2">
                                            <p:txEl>
                                              <p:pRg st="5" end="5"/>
                                            </p:txEl>
                                          </p:spTgt>
                                        </p:tgtEl>
                                      </p:cBhvr>
                                    </p:animEffect>
                                    <p:anim calcmode="lin" valueType="num">
                                      <p:cBhvr>
                                        <p:cTn id="64"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2">
                                            <p:txEl>
                                              <p:pRg st="5" end="5"/>
                                            </p:txEl>
                                          </p:spTgt>
                                        </p:tgtEl>
                                      </p:cBhvr>
                                      <p:to x="100000" y="60000"/>
                                    </p:animScale>
                                    <p:animScale>
                                      <p:cBhvr>
                                        <p:cTn id="70" dur="166" decel="50000">
                                          <p:stCondLst>
                                            <p:cond delay="676"/>
                                          </p:stCondLst>
                                        </p:cTn>
                                        <p:tgtEl>
                                          <p:spTgt spid="2">
                                            <p:txEl>
                                              <p:pRg st="5" end="5"/>
                                            </p:txEl>
                                          </p:spTgt>
                                        </p:tgtEl>
                                      </p:cBhvr>
                                      <p:to x="100000" y="100000"/>
                                    </p:animScale>
                                    <p:animScale>
                                      <p:cBhvr>
                                        <p:cTn id="71" dur="26">
                                          <p:stCondLst>
                                            <p:cond delay="1312"/>
                                          </p:stCondLst>
                                        </p:cTn>
                                        <p:tgtEl>
                                          <p:spTgt spid="2">
                                            <p:txEl>
                                              <p:pRg st="5" end="5"/>
                                            </p:txEl>
                                          </p:spTgt>
                                        </p:tgtEl>
                                      </p:cBhvr>
                                      <p:to x="100000" y="80000"/>
                                    </p:animScale>
                                    <p:animScale>
                                      <p:cBhvr>
                                        <p:cTn id="72" dur="166" decel="50000">
                                          <p:stCondLst>
                                            <p:cond delay="1338"/>
                                          </p:stCondLst>
                                        </p:cTn>
                                        <p:tgtEl>
                                          <p:spTgt spid="2">
                                            <p:txEl>
                                              <p:pRg st="5" end="5"/>
                                            </p:txEl>
                                          </p:spTgt>
                                        </p:tgtEl>
                                      </p:cBhvr>
                                      <p:to x="100000" y="100000"/>
                                    </p:animScale>
                                    <p:animScale>
                                      <p:cBhvr>
                                        <p:cTn id="73" dur="26">
                                          <p:stCondLst>
                                            <p:cond delay="1642"/>
                                          </p:stCondLst>
                                        </p:cTn>
                                        <p:tgtEl>
                                          <p:spTgt spid="2">
                                            <p:txEl>
                                              <p:pRg st="5" end="5"/>
                                            </p:txEl>
                                          </p:spTgt>
                                        </p:tgtEl>
                                      </p:cBhvr>
                                      <p:to x="100000" y="90000"/>
                                    </p:animScale>
                                    <p:animScale>
                                      <p:cBhvr>
                                        <p:cTn id="74" dur="166" decel="50000">
                                          <p:stCondLst>
                                            <p:cond delay="1668"/>
                                          </p:stCondLst>
                                        </p:cTn>
                                        <p:tgtEl>
                                          <p:spTgt spid="2">
                                            <p:txEl>
                                              <p:pRg st="5" end="5"/>
                                            </p:txEl>
                                          </p:spTgt>
                                        </p:tgtEl>
                                      </p:cBhvr>
                                      <p:to x="100000" y="100000"/>
                                    </p:animScale>
                                    <p:animScale>
                                      <p:cBhvr>
                                        <p:cTn id="75" dur="26">
                                          <p:stCondLst>
                                            <p:cond delay="1808"/>
                                          </p:stCondLst>
                                        </p:cTn>
                                        <p:tgtEl>
                                          <p:spTgt spid="2">
                                            <p:txEl>
                                              <p:pRg st="5" end="5"/>
                                            </p:txEl>
                                          </p:spTgt>
                                        </p:tgtEl>
                                      </p:cBhvr>
                                      <p:to x="100000" y="95000"/>
                                    </p:animScale>
                                    <p:animScale>
                                      <p:cBhvr>
                                        <p:cTn id="76" dur="166" decel="50000">
                                          <p:stCondLst>
                                            <p:cond delay="1834"/>
                                          </p:stCondLst>
                                        </p:cTn>
                                        <p:tgtEl>
                                          <p:spTgt spid="2">
                                            <p:txEl>
                                              <p:pRg st="5" end="5"/>
                                            </p:txEl>
                                          </p:spTgt>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2">
                                            <p:txEl>
                                              <p:pRg st="6" end="6"/>
                                            </p:txEl>
                                          </p:spTgt>
                                        </p:tgtEl>
                                        <p:attrNameLst>
                                          <p:attrName>style.visibility</p:attrName>
                                        </p:attrNameLst>
                                      </p:cBhvr>
                                      <p:to>
                                        <p:strVal val="visible"/>
                                      </p:to>
                                    </p:set>
                                    <p:animEffect transition="in" filter="wipe(down)">
                                      <p:cBhvr>
                                        <p:cTn id="79" dur="580">
                                          <p:stCondLst>
                                            <p:cond delay="0"/>
                                          </p:stCondLst>
                                        </p:cTn>
                                        <p:tgtEl>
                                          <p:spTgt spid="2">
                                            <p:txEl>
                                              <p:pRg st="6" end="6"/>
                                            </p:txEl>
                                          </p:spTgt>
                                        </p:tgtEl>
                                      </p:cBhvr>
                                    </p:animEffect>
                                    <p:anim calcmode="lin" valueType="num">
                                      <p:cBhvr>
                                        <p:cTn id="80"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2">
                                            <p:txEl>
                                              <p:pRg st="6" end="6"/>
                                            </p:txEl>
                                          </p:spTgt>
                                        </p:tgtEl>
                                      </p:cBhvr>
                                      <p:to x="100000" y="60000"/>
                                    </p:animScale>
                                    <p:animScale>
                                      <p:cBhvr>
                                        <p:cTn id="86" dur="166" decel="50000">
                                          <p:stCondLst>
                                            <p:cond delay="676"/>
                                          </p:stCondLst>
                                        </p:cTn>
                                        <p:tgtEl>
                                          <p:spTgt spid="2">
                                            <p:txEl>
                                              <p:pRg st="6" end="6"/>
                                            </p:txEl>
                                          </p:spTgt>
                                        </p:tgtEl>
                                      </p:cBhvr>
                                      <p:to x="100000" y="100000"/>
                                    </p:animScale>
                                    <p:animScale>
                                      <p:cBhvr>
                                        <p:cTn id="87" dur="26">
                                          <p:stCondLst>
                                            <p:cond delay="1312"/>
                                          </p:stCondLst>
                                        </p:cTn>
                                        <p:tgtEl>
                                          <p:spTgt spid="2">
                                            <p:txEl>
                                              <p:pRg st="6" end="6"/>
                                            </p:txEl>
                                          </p:spTgt>
                                        </p:tgtEl>
                                      </p:cBhvr>
                                      <p:to x="100000" y="80000"/>
                                    </p:animScale>
                                    <p:animScale>
                                      <p:cBhvr>
                                        <p:cTn id="88" dur="166" decel="50000">
                                          <p:stCondLst>
                                            <p:cond delay="1338"/>
                                          </p:stCondLst>
                                        </p:cTn>
                                        <p:tgtEl>
                                          <p:spTgt spid="2">
                                            <p:txEl>
                                              <p:pRg st="6" end="6"/>
                                            </p:txEl>
                                          </p:spTgt>
                                        </p:tgtEl>
                                      </p:cBhvr>
                                      <p:to x="100000" y="100000"/>
                                    </p:animScale>
                                    <p:animScale>
                                      <p:cBhvr>
                                        <p:cTn id="89" dur="26">
                                          <p:stCondLst>
                                            <p:cond delay="1642"/>
                                          </p:stCondLst>
                                        </p:cTn>
                                        <p:tgtEl>
                                          <p:spTgt spid="2">
                                            <p:txEl>
                                              <p:pRg st="6" end="6"/>
                                            </p:txEl>
                                          </p:spTgt>
                                        </p:tgtEl>
                                      </p:cBhvr>
                                      <p:to x="100000" y="90000"/>
                                    </p:animScale>
                                    <p:animScale>
                                      <p:cBhvr>
                                        <p:cTn id="90" dur="166" decel="50000">
                                          <p:stCondLst>
                                            <p:cond delay="1668"/>
                                          </p:stCondLst>
                                        </p:cTn>
                                        <p:tgtEl>
                                          <p:spTgt spid="2">
                                            <p:txEl>
                                              <p:pRg st="6" end="6"/>
                                            </p:txEl>
                                          </p:spTgt>
                                        </p:tgtEl>
                                      </p:cBhvr>
                                      <p:to x="100000" y="100000"/>
                                    </p:animScale>
                                    <p:animScale>
                                      <p:cBhvr>
                                        <p:cTn id="91" dur="26">
                                          <p:stCondLst>
                                            <p:cond delay="1808"/>
                                          </p:stCondLst>
                                        </p:cTn>
                                        <p:tgtEl>
                                          <p:spTgt spid="2">
                                            <p:txEl>
                                              <p:pRg st="6" end="6"/>
                                            </p:txEl>
                                          </p:spTgt>
                                        </p:tgtEl>
                                      </p:cBhvr>
                                      <p:to x="100000" y="95000"/>
                                    </p:animScale>
                                    <p:animScale>
                                      <p:cBhvr>
                                        <p:cTn id="92" dur="166" decel="50000">
                                          <p:stCondLst>
                                            <p:cond delay="1834"/>
                                          </p:stCondLst>
                                        </p:cTn>
                                        <p:tgtEl>
                                          <p:spTgt spid="2">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52400" y="152738"/>
            <a:ext cx="8839200" cy="814526"/>
          </a:xfrm>
          <a:prstGeom prst="rect">
            <a:avLst/>
          </a:prstGeom>
        </p:spPr>
        <p:txBody>
          <a:bodyPr wrap="none">
            <a:prstTxWarp prst="textPlain">
              <a:avLst/>
            </a:prstTxWarp>
            <a:spAutoFit/>
          </a:bodyPr>
          <a:lstStyle/>
          <a:p>
            <a:r>
              <a:rPr lang="en-US" sz="2800" b="1" dirty="0">
                <a:solidFill>
                  <a:schemeClr val="bg1"/>
                </a:solidFill>
                <a:latin typeface="Century Gothic" panose="020B0502020202020204" pitchFamily="34" charset="0"/>
              </a:rPr>
              <a:t>HAMILTON’S FINANCIAL PROGRAM</a:t>
            </a:r>
          </a:p>
        </p:txBody>
      </p:sp>
      <p:sp>
        <p:nvSpPr>
          <p:cNvPr id="8" name="Rectangle 7"/>
          <p:cNvSpPr/>
          <p:nvPr/>
        </p:nvSpPr>
        <p:spPr>
          <a:xfrm>
            <a:off x="2590800" y="1120002"/>
            <a:ext cx="6553200" cy="5632311"/>
          </a:xfrm>
          <a:prstGeom prst="rect">
            <a:avLst/>
          </a:prstGeom>
          <a:solidFill>
            <a:schemeClr val="bg1">
              <a:alpha val="60000"/>
            </a:schemeClr>
          </a:solidFill>
        </p:spPr>
        <p:txBody>
          <a:bodyPr wrap="square">
            <a:spAutoFit/>
          </a:bodyPr>
          <a:lstStyle/>
          <a:p>
            <a:pPr marL="457200" indent="-457200">
              <a:buFont typeface="Arial" panose="020B0604020202020204" pitchFamily="34" charset="0"/>
              <a:buChar char="•"/>
            </a:pPr>
            <a:r>
              <a:rPr lang="en-US" sz="4000" b="1" dirty="0">
                <a:latin typeface="Century Gothic" panose="020B0502020202020204" pitchFamily="34" charset="0"/>
              </a:rPr>
              <a:t>SUPPORTERS: Northern merchants who would gain from high tariffs and a stable U.S. currency</a:t>
            </a:r>
          </a:p>
          <a:p>
            <a:pPr marL="457200" indent="-457200">
              <a:buFont typeface="Arial" panose="020B0604020202020204" pitchFamily="34" charset="0"/>
              <a:buChar char="•"/>
            </a:pPr>
            <a:r>
              <a:rPr lang="en-US" sz="4000" b="1" dirty="0">
                <a:latin typeface="Century Gothic" panose="020B0502020202020204" pitchFamily="34" charset="0"/>
              </a:rPr>
              <a:t>OPPONENTS: Anti-federalists and Thomas Jefferson believed it only benefited the rich</a:t>
            </a:r>
          </a:p>
        </p:txBody>
      </p:sp>
    </p:spTree>
    <p:extLst>
      <p:ext uri="{BB962C8B-B14F-4D97-AF65-F5344CB8AC3E}">
        <p14:creationId xmlns:p14="http://schemas.microsoft.com/office/powerpoint/2010/main" val="250631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3277</Words>
  <Application>Microsoft Office PowerPoint</Application>
  <PresentationFormat>On-screen Show (4:3)</PresentationFormat>
  <Paragraphs>401</Paragraphs>
  <Slides>85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Century Gothic</vt:lpstr>
      <vt:lpstr>HelloTypewriterSquisht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dc:creator>
  <cp:lastModifiedBy>Andrea Annas</cp:lastModifiedBy>
  <cp:revision>162</cp:revision>
  <dcterms:created xsi:type="dcterms:W3CDTF">2016-12-09T15:57:10Z</dcterms:created>
  <dcterms:modified xsi:type="dcterms:W3CDTF">2022-01-14T00:30:31Z</dcterms:modified>
</cp:coreProperties>
</file>